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  <p:sldMasterId id="2147483828" r:id="rId3"/>
  </p:sldMasterIdLst>
  <p:notesMasterIdLst>
    <p:notesMasterId r:id="rId20"/>
  </p:notesMasterIdLst>
  <p:sldIdLst>
    <p:sldId id="335" r:id="rId4"/>
    <p:sldId id="301" r:id="rId5"/>
    <p:sldId id="327" r:id="rId6"/>
    <p:sldId id="328" r:id="rId7"/>
    <p:sldId id="330" r:id="rId8"/>
    <p:sldId id="329" r:id="rId9"/>
    <p:sldId id="307" r:id="rId10"/>
    <p:sldId id="311" r:id="rId11"/>
    <p:sldId id="333" r:id="rId12"/>
    <p:sldId id="334" r:id="rId13"/>
    <p:sldId id="312" r:id="rId14"/>
    <p:sldId id="341" r:id="rId15"/>
    <p:sldId id="332" r:id="rId16"/>
    <p:sldId id="339" r:id="rId17"/>
    <p:sldId id="340" r:id="rId18"/>
    <p:sldId id="325" r:id="rId19"/>
  </p:sldIdLst>
  <p:sldSz cx="9144000" cy="6858000" type="screen4x3"/>
  <p:notesSz cx="6858000" cy="9144000"/>
  <p:defaultTextStyle>
    <a:defPPr>
      <a:defRPr lang="da-DK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728">
          <p15:clr>
            <a:srgbClr val="A4A3A4"/>
          </p15:clr>
        </p15:guide>
        <p15:guide id="2" pos="52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500050"/>
    <a:srgbClr val="CCCC00"/>
    <a:srgbClr val="820082"/>
    <a:srgbClr val="FFC9FF"/>
    <a:srgbClr val="1F88C8"/>
    <a:srgbClr val="78F8FF"/>
    <a:srgbClr val="8EABDE"/>
    <a:srgbClr val="8FACE1"/>
    <a:srgbClr val="F50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9568" autoAdjust="0"/>
  </p:normalViewPr>
  <p:slideViewPr>
    <p:cSldViewPr snapToGrid="0">
      <p:cViewPr>
        <p:scale>
          <a:sx n="100" d="100"/>
          <a:sy n="100" d="100"/>
        </p:scale>
        <p:origin x="-1950" y="-450"/>
      </p:cViewPr>
      <p:guideLst>
        <p:guide orient="horz" pos="3728"/>
        <p:guide pos="52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C7211-DBAD-456C-87B3-7E9D49F80F9E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7B3F7-4091-4960-A425-FED7BE867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Institucionet</a:t>
            </a:r>
            <a:r>
              <a:rPr lang="en-US" dirty="0" smtClean="0"/>
              <a:t> </a:t>
            </a:r>
            <a:r>
              <a:rPr lang="en-US" dirty="0" err="1" smtClean="0"/>
              <a:t>duhet</a:t>
            </a:r>
            <a:r>
              <a:rPr lang="en-US" dirty="0" smtClean="0"/>
              <a:t> </a:t>
            </a:r>
            <a:r>
              <a:rPr lang="en-US" dirty="0" err="1" smtClean="0"/>
              <a:t>të</a:t>
            </a:r>
            <a:r>
              <a:rPr lang="en-US" dirty="0" smtClean="0"/>
              <a:t> </a:t>
            </a:r>
            <a:r>
              <a:rPr lang="en-US" dirty="0" err="1" smtClean="0"/>
              <a:t>jenë</a:t>
            </a:r>
            <a:r>
              <a:rPr lang="en-US" dirty="0" smtClean="0"/>
              <a:t> </a:t>
            </a:r>
            <a:r>
              <a:rPr lang="en-US" dirty="0" err="1" smtClean="0"/>
              <a:t>lokomotiva</a:t>
            </a:r>
            <a:r>
              <a:rPr lang="en-US" dirty="0" smtClean="0"/>
              <a:t> e </a:t>
            </a:r>
            <a:r>
              <a:rPr lang="en-US" dirty="0" err="1" smtClean="0"/>
              <a:t>ndryshimeve</a:t>
            </a:r>
            <a:r>
              <a:rPr lang="en-US" dirty="0" smtClean="0"/>
              <a:t> duke </a:t>
            </a:r>
            <a:r>
              <a:rPr lang="en-US" dirty="0" err="1" smtClean="0"/>
              <a:t>mbajtur</a:t>
            </a:r>
            <a:r>
              <a:rPr lang="en-US" dirty="0" smtClean="0"/>
              <a:t> </a:t>
            </a:r>
            <a:r>
              <a:rPr lang="en-US" dirty="0" err="1" smtClean="0"/>
              <a:t>parasysh</a:t>
            </a:r>
            <a:r>
              <a:rPr lang="en-US" dirty="0" smtClean="0"/>
              <a:t> </a:t>
            </a:r>
            <a:r>
              <a:rPr lang="en-US" dirty="0" err="1" smtClean="0"/>
              <a:t>lidhjen</a:t>
            </a:r>
            <a:r>
              <a:rPr lang="en-US" dirty="0" smtClean="0"/>
              <a:t> </a:t>
            </a:r>
            <a:r>
              <a:rPr lang="en-US" dirty="0" err="1" smtClean="0"/>
              <a:t>mes</a:t>
            </a:r>
            <a:r>
              <a:rPr lang="en-US" dirty="0" smtClean="0"/>
              <a:t> </a:t>
            </a:r>
            <a:r>
              <a:rPr lang="en-US" dirty="0" err="1" smtClean="0"/>
              <a:t>teknologjisë</a:t>
            </a:r>
            <a:r>
              <a:rPr lang="en-US" dirty="0" smtClean="0"/>
              <a:t>, </a:t>
            </a:r>
            <a:r>
              <a:rPr lang="en-US" dirty="0" err="1" smtClean="0"/>
              <a:t>industrisë</a:t>
            </a:r>
            <a:r>
              <a:rPr lang="en-US" dirty="0" smtClean="0"/>
              <a:t> </a:t>
            </a:r>
            <a:r>
              <a:rPr lang="en-US" dirty="0" err="1" smtClean="0"/>
              <a:t>dhe</a:t>
            </a:r>
            <a:r>
              <a:rPr lang="en-US" dirty="0" smtClean="0"/>
              <a:t> </a:t>
            </a:r>
            <a:r>
              <a:rPr lang="en-US" dirty="0" err="1" smtClean="0"/>
              <a:t>shoqërisë</a:t>
            </a:r>
            <a:r>
              <a:rPr lang="en-US" dirty="0" smtClean="0"/>
              <a:t> me </a:t>
            </a:r>
            <a:r>
              <a:rPr lang="en-US" dirty="0" err="1" smtClean="0"/>
              <a:t>qëllim</a:t>
            </a:r>
            <a:r>
              <a:rPr lang="en-US" dirty="0" smtClean="0"/>
              <a:t> </a:t>
            </a:r>
            <a:r>
              <a:rPr lang="en-US" dirty="0" err="1" smtClean="0"/>
              <a:t>që</a:t>
            </a:r>
            <a:r>
              <a:rPr lang="en-US" dirty="0" smtClean="0"/>
              <a:t> </a:t>
            </a:r>
            <a:r>
              <a:rPr lang="en-US" dirty="0" err="1" smtClean="0"/>
              <a:t>zhvillimi</a:t>
            </a:r>
            <a:r>
              <a:rPr lang="en-US" dirty="0" smtClean="0"/>
              <a:t> </a:t>
            </a:r>
            <a:r>
              <a:rPr lang="en-US" dirty="0" err="1" smtClean="0"/>
              <a:t>teknologjik</a:t>
            </a:r>
            <a:r>
              <a:rPr lang="en-US" dirty="0" smtClean="0"/>
              <a:t> </a:t>
            </a:r>
            <a:r>
              <a:rPr lang="en-US" dirty="0" err="1" smtClean="0"/>
              <a:t>të</a:t>
            </a:r>
            <a:r>
              <a:rPr lang="en-US" dirty="0" smtClean="0"/>
              <a:t> </a:t>
            </a:r>
            <a:r>
              <a:rPr lang="en-US" dirty="0" err="1" smtClean="0"/>
              <a:t>jetë</a:t>
            </a:r>
            <a:r>
              <a:rPr lang="en-US" dirty="0" smtClean="0"/>
              <a:t> </a:t>
            </a:r>
            <a:r>
              <a:rPr lang="en-US" dirty="0" err="1" smtClean="0"/>
              <a:t>në</a:t>
            </a:r>
            <a:r>
              <a:rPr lang="en-US" dirty="0" smtClean="0"/>
              <a:t> </a:t>
            </a:r>
            <a:r>
              <a:rPr lang="en-US" dirty="0" err="1" smtClean="0"/>
              <a:t>dispozicion</a:t>
            </a:r>
            <a:r>
              <a:rPr lang="en-US" dirty="0" smtClean="0"/>
              <a:t> </a:t>
            </a:r>
            <a:r>
              <a:rPr lang="en-US" dirty="0" err="1" smtClean="0"/>
              <a:t>të</a:t>
            </a:r>
            <a:r>
              <a:rPr lang="en-US" dirty="0" smtClean="0"/>
              <a:t> </a:t>
            </a:r>
            <a:r>
              <a:rPr lang="en-US" dirty="0" err="1" smtClean="0"/>
              <a:t>gjithë</a:t>
            </a:r>
            <a:r>
              <a:rPr lang="en-US" dirty="0" smtClean="0"/>
              <a:t> </a:t>
            </a:r>
            <a:r>
              <a:rPr lang="en-US" dirty="0" err="1" smtClean="0"/>
              <a:t>qytetarëve</a:t>
            </a:r>
            <a:r>
              <a:rPr lang="en-US" dirty="0" smtClean="0"/>
              <a:t>  duke </a:t>
            </a:r>
            <a:r>
              <a:rPr lang="en-US" dirty="0" err="1" smtClean="0"/>
              <a:t>garantuar</a:t>
            </a:r>
            <a:r>
              <a:rPr lang="en-US" dirty="0" smtClean="0"/>
              <a:t> </a:t>
            </a:r>
            <a:r>
              <a:rPr lang="en-US" dirty="0" err="1" smtClean="0"/>
              <a:t>aksesin</a:t>
            </a:r>
            <a:r>
              <a:rPr lang="en-US" dirty="0" smtClean="0"/>
              <a:t> e </a:t>
            </a:r>
            <a:r>
              <a:rPr lang="en-US" dirty="0" err="1" smtClean="0"/>
              <a:t>tyre</a:t>
            </a:r>
            <a:r>
              <a:rPr lang="en-US" dirty="0" smtClean="0"/>
              <a:t> </a:t>
            </a:r>
            <a:r>
              <a:rPr lang="en-US" dirty="0" err="1" smtClean="0"/>
              <a:t>në</a:t>
            </a:r>
            <a:r>
              <a:rPr lang="en-US" dirty="0" smtClean="0"/>
              <a:t> </a:t>
            </a:r>
            <a:r>
              <a:rPr lang="en-US" dirty="0" err="1" smtClean="0"/>
              <a:t>rrjetet</a:t>
            </a:r>
            <a:r>
              <a:rPr lang="en-US" dirty="0" smtClean="0"/>
              <a:t> e </a:t>
            </a:r>
            <a:r>
              <a:rPr lang="en-US" dirty="0" err="1" smtClean="0"/>
              <a:t>komunikimeve</a:t>
            </a:r>
            <a:r>
              <a:rPr lang="en-US" dirty="0" smtClean="0"/>
              <a:t> </a:t>
            </a:r>
            <a:r>
              <a:rPr lang="en-US" dirty="0" err="1" smtClean="0"/>
              <a:t>elektronike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7B3F7-4091-4960-A425-FED7BE867B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6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sq-A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Në kët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ë</a:t>
            </a:r>
            <a:r>
              <a:rPr lang="sq-A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kendveshtrim duhet rishikuar procesi i dixhitalizimit në një mënyrë më sistematike në çdo fushë të jetës duke filluar nga: shkolla, turizmi&amp;kultura, drejtësia, transporti etj.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2. </a:t>
            </a:r>
            <a:r>
              <a:rPr lang="sq-A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Në këtë drejtim duhet vëmendje e vecantë për ndërhyrjet/nismat që duhen ndermarre për të pasur infrastrukturën e përshtatshme si rrjetet me brez të gjerë ashtu dhe data center, për të garantuar nivele sigurie të larta të rrjeteve të informimit, për të integruar dhe informatizuar shërbimet e Administratës Publike po jo vetem.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CE949-D2D8-4B9B-A95F-BA1053A0DB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2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7B3F7-4091-4960-A425-FED7BE867B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73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3BA166EC-68A0-46C1-B588-D765070EB3F3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1DEEF509-08E2-4F04-B43F-1BB9E4B6630A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2D11D129-8857-47B5-B5AD-CA158AB7D7D6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DB99397C-9C4F-438B-9CFA-9957D0153AE3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586C4B-56BA-412D-B399-13FA48350514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4FEB05-0856-435B-A256-872C6205A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43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7AE41E-14E7-4745-A010-9139FB43FFF8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4FEB05-0856-435B-A256-872C6205A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4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2"/>
          <p:cNvSpPr>
            <a:spLocks noChangeArrowheads="1"/>
          </p:cNvSpPr>
          <p:nvPr/>
        </p:nvSpPr>
        <p:spPr bwMode="auto">
          <a:xfrm>
            <a:off x="0" y="795338"/>
            <a:ext cx="9144000" cy="1230312"/>
          </a:xfrm>
          <a:prstGeom prst="rect">
            <a:avLst/>
          </a:prstGeom>
          <a:gradFill flip="none" rotWithShape="1">
            <a:gsLst>
              <a:gs pos="21000">
                <a:srgbClr val="7DC8DF"/>
              </a:gs>
              <a:gs pos="100000">
                <a:srgbClr val="6699FF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sz="1600" b="1" kern="0" noProof="1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pic>
        <p:nvPicPr>
          <p:cNvPr id="6" name="Billede 3" descr="dreamstime_www_world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583488" y="793750"/>
            <a:ext cx="1560512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298700"/>
            <a:ext cx="8229600" cy="3827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77800" y="8334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11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447800"/>
            <a:ext cx="5369560" cy="4419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7" name="Pladsholder til dato 3"/>
          <p:cNvSpPr>
            <a:spLocks noGrp="1"/>
          </p:cNvSpPr>
          <p:nvPr userDrawn="1"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da-DK"/>
              <a:t>Your footnote</a:t>
            </a:r>
          </a:p>
        </p:txBody>
      </p:sp>
      <p:sp>
        <p:nvSpPr>
          <p:cNvPr id="8" name="Pladsholder til diasnummer 5"/>
          <p:cNvSpPr>
            <a:spLocks noGrp="1"/>
          </p:cNvSpPr>
          <p:nvPr userDrawn="1"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da-DK"/>
              <a:t>Your Logo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12"/>
          <p:cNvGrpSpPr>
            <a:grpSpLocks/>
          </p:cNvGrpSpPr>
          <p:nvPr userDrawn="1"/>
        </p:nvGrpSpPr>
        <p:grpSpPr bwMode="auto">
          <a:xfrm>
            <a:off x="0" y="0"/>
            <a:ext cx="9144000" cy="1970088"/>
            <a:chOff x="0" y="0"/>
            <a:chExt cx="9144000" cy="1970099"/>
          </a:xfrm>
        </p:grpSpPr>
        <p:sp>
          <p:nvSpPr>
            <p:cNvPr id="6" name="Rektangel 2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1970099"/>
            </a:xfrm>
            <a:prstGeom prst="rect">
              <a:avLst/>
            </a:prstGeom>
            <a:gradFill flip="none" rotWithShape="1">
              <a:gsLst>
                <a:gs pos="21000">
                  <a:srgbClr val="7DC8DF"/>
                </a:gs>
                <a:gs pos="100000">
                  <a:srgbClr val="6699FF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indent="-342900" algn="ctr">
                <a:buFont typeface="Calibri" pitchFamily="34" charset="0"/>
                <a:buAutoNum type="arabicPeriod"/>
                <a:defRPr/>
              </a:pPr>
              <a:endParaRPr lang="en-US" sz="1600" b="1" noProof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7" name="Rektangel 3"/>
            <p:cNvSpPr>
              <a:spLocks noChangeArrowheads="1"/>
            </p:cNvSpPr>
            <p:nvPr userDrawn="1"/>
          </p:nvSpPr>
          <p:spPr bwMode="auto">
            <a:xfrm>
              <a:off x="0" y="1703398"/>
              <a:ext cx="9144000" cy="266701"/>
            </a:xfrm>
            <a:prstGeom prst="rect">
              <a:avLst/>
            </a:prstGeom>
            <a:gradFill rotWithShape="1">
              <a:gsLst>
                <a:gs pos="0">
                  <a:srgbClr val="002060"/>
                </a:gs>
                <a:gs pos="100000">
                  <a:srgbClr val="1F88C8"/>
                </a:gs>
              </a:gsLst>
              <a:lin ang="16200000"/>
            </a:gradFill>
            <a:ln w="9525">
              <a:solidFill>
                <a:srgbClr val="227088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indent="-342900" algn="ctr" defTabSz="914400">
                <a:buFont typeface="Calibri" pitchFamily="34" charset="0"/>
                <a:buAutoNum type="arabicPeriod"/>
                <a:defRPr/>
              </a:pPr>
              <a:endParaRPr lang="en-US" sz="1400" b="1" noProof="1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457200" y="2552700"/>
            <a:ext cx="8229600" cy="3573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77800" y="5159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12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130301"/>
            <a:ext cx="6489700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9" name="Pladsholder til dato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da-DK"/>
              <a:t>Your footnote</a:t>
            </a:r>
          </a:p>
        </p:txBody>
      </p:sp>
      <p:sp>
        <p:nvSpPr>
          <p:cNvPr id="10" name="Pladsholder til diasnumm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da-DK"/>
              <a:t>Your Logo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457EA11-EFDF-4DA3-B842-761A59241922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FB08011-03CC-44B8-B792-7FED9D078C58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1214C2A-8C27-4E40-8DA1-488D350203AD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91C4F11-C667-4DBB-9AEB-30944A877E1C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C0CA15C-7AC8-45FB-95A7-53A1895E1590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6470AF8-ED16-43A4-8C07-2F99234B8D62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327275"/>
            <a:ext cx="8229600" cy="3827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77800" y="8334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1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447801"/>
            <a:ext cx="6489700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ladsholder til dato 3"/>
          <p:cNvSpPr>
            <a:spLocks noGrp="1"/>
          </p:cNvSpPr>
          <p:nvPr userDrawn="1"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footnote</a:t>
            </a:r>
          </a:p>
        </p:txBody>
      </p:sp>
      <p:sp>
        <p:nvSpPr>
          <p:cNvPr id="9" name="Pladsholder til diasnummer 5"/>
          <p:cNvSpPr>
            <a:spLocks noGrp="1"/>
          </p:cNvSpPr>
          <p:nvPr userDrawn="1"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Logo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97D85A-57EA-4997-BC98-5DEE90311358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2EB0010-9142-4656-9026-5E3F937809F4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itchFamily="34" charset="0"/>
              </a:defRPr>
            </a:lvl1pPr>
            <a:lvl2pPr>
              <a:defRPr sz="2800">
                <a:latin typeface="Arial" pitchFamily="34" charset="0"/>
              </a:defRPr>
            </a:lvl2pPr>
            <a:lvl3pPr>
              <a:defRPr sz="2400">
                <a:latin typeface="Arial" pitchFamily="34" charset="0"/>
              </a:defRPr>
            </a:lvl3pPr>
            <a:lvl4pPr>
              <a:defRPr sz="2000">
                <a:latin typeface="Arial" pitchFamily="34" charset="0"/>
              </a:defRPr>
            </a:lvl4pPr>
            <a:lvl5pPr>
              <a:defRPr sz="2000">
                <a:latin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164FA15-2FEB-44DB-99FE-4D1610CA0471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484986-DC53-4F95-90D3-4ED83E76E83A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smtClean="0"/>
              <a:t>Klik for at redigere teksttypografierne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1A035BE-EB24-4F69-8971-876CA831348F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5C199B9-8DFB-4DF6-8891-4E2F409AB5E4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1A84D93-4EA4-4835-B902-846D4C7EFCBD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91785C5-A3AF-4053-A350-AD41AFC4A812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0D4E843-3A2B-44B0-AE40-616A0A7C3839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78FEC7B-3AA6-46D5-A3F4-BB9C6352F0C3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mbinationstegning 1"/>
          <p:cNvSpPr/>
          <p:nvPr userDrawn="1"/>
        </p:nvSpPr>
        <p:spPr>
          <a:xfrm rot="10800000" flipH="1">
            <a:off x="-101600" y="-12700"/>
            <a:ext cx="9321800" cy="2374900"/>
          </a:xfrm>
          <a:custGeom>
            <a:avLst/>
            <a:gdLst>
              <a:gd name="connsiteX0" fmla="*/ 12700 w 9182100"/>
              <a:gd name="connsiteY0" fmla="*/ 0 h 3136900"/>
              <a:gd name="connsiteX1" fmla="*/ 5702300 w 9182100"/>
              <a:gd name="connsiteY1" fmla="*/ 1016000 h 3136900"/>
              <a:gd name="connsiteX2" fmla="*/ 9182100 w 9182100"/>
              <a:gd name="connsiteY2" fmla="*/ 609600 h 3136900"/>
              <a:gd name="connsiteX3" fmla="*/ 9182100 w 9182100"/>
              <a:gd name="connsiteY3" fmla="*/ 3136900 h 3136900"/>
              <a:gd name="connsiteX4" fmla="*/ 0 w 9182100"/>
              <a:gd name="connsiteY4" fmla="*/ 3136900 h 3136900"/>
              <a:gd name="connsiteX5" fmla="*/ 12700 w 9182100"/>
              <a:gd name="connsiteY5" fmla="*/ 0 h 3136900"/>
              <a:gd name="connsiteX0" fmla="*/ 12700 w 9182100"/>
              <a:gd name="connsiteY0" fmla="*/ 0 h 3136900"/>
              <a:gd name="connsiteX1" fmla="*/ 5702300 w 9182100"/>
              <a:gd name="connsiteY1" fmla="*/ 1016000 h 3136900"/>
              <a:gd name="connsiteX2" fmla="*/ 9182100 w 9182100"/>
              <a:gd name="connsiteY2" fmla="*/ 609600 h 3136900"/>
              <a:gd name="connsiteX3" fmla="*/ 9182100 w 9182100"/>
              <a:gd name="connsiteY3" fmla="*/ 3136900 h 3136900"/>
              <a:gd name="connsiteX4" fmla="*/ 0 w 9182100"/>
              <a:gd name="connsiteY4" fmla="*/ 3136900 h 3136900"/>
              <a:gd name="connsiteX5" fmla="*/ 12700 w 9182100"/>
              <a:gd name="connsiteY5" fmla="*/ 0 h 3136900"/>
              <a:gd name="connsiteX0" fmla="*/ 12700 w 9182100"/>
              <a:gd name="connsiteY0" fmla="*/ 0 h 3403600"/>
              <a:gd name="connsiteX1" fmla="*/ 5702300 w 9182100"/>
              <a:gd name="connsiteY1" fmla="*/ 1016000 h 3403600"/>
              <a:gd name="connsiteX2" fmla="*/ 9182100 w 9182100"/>
              <a:gd name="connsiteY2" fmla="*/ 609600 h 3403600"/>
              <a:gd name="connsiteX3" fmla="*/ 9182100 w 9182100"/>
              <a:gd name="connsiteY3" fmla="*/ 3403600 h 3403600"/>
              <a:gd name="connsiteX4" fmla="*/ 0 w 9182100"/>
              <a:gd name="connsiteY4" fmla="*/ 3136900 h 3403600"/>
              <a:gd name="connsiteX5" fmla="*/ 12700 w 9182100"/>
              <a:gd name="connsiteY5" fmla="*/ 0 h 3403600"/>
              <a:gd name="connsiteX0" fmla="*/ 12700 w 9182100"/>
              <a:gd name="connsiteY0" fmla="*/ 0 h 3429000"/>
              <a:gd name="connsiteX1" fmla="*/ 5702300 w 9182100"/>
              <a:gd name="connsiteY1" fmla="*/ 1016000 h 3429000"/>
              <a:gd name="connsiteX2" fmla="*/ 9182100 w 9182100"/>
              <a:gd name="connsiteY2" fmla="*/ 609600 h 3429000"/>
              <a:gd name="connsiteX3" fmla="*/ 9182100 w 9182100"/>
              <a:gd name="connsiteY3" fmla="*/ 3403600 h 3429000"/>
              <a:gd name="connsiteX4" fmla="*/ 0 w 9182100"/>
              <a:gd name="connsiteY4" fmla="*/ 3429000 h 3429000"/>
              <a:gd name="connsiteX5" fmla="*/ 12700 w 9182100"/>
              <a:gd name="connsiteY5" fmla="*/ 0 h 3429000"/>
              <a:gd name="connsiteX0" fmla="*/ 12700 w 9182100"/>
              <a:gd name="connsiteY0" fmla="*/ 0 h 3429000"/>
              <a:gd name="connsiteX1" fmla="*/ 5702300 w 9182100"/>
              <a:gd name="connsiteY1" fmla="*/ 1016000 h 3429000"/>
              <a:gd name="connsiteX2" fmla="*/ 9182100 w 9182100"/>
              <a:gd name="connsiteY2" fmla="*/ 609600 h 3429000"/>
              <a:gd name="connsiteX3" fmla="*/ 9182100 w 9182100"/>
              <a:gd name="connsiteY3" fmla="*/ 1714500 h 3429000"/>
              <a:gd name="connsiteX4" fmla="*/ 0 w 9182100"/>
              <a:gd name="connsiteY4" fmla="*/ 3429000 h 3429000"/>
              <a:gd name="connsiteX5" fmla="*/ 12700 w 9182100"/>
              <a:gd name="connsiteY5" fmla="*/ 0 h 3429000"/>
              <a:gd name="connsiteX0" fmla="*/ 12700 w 9182100"/>
              <a:gd name="connsiteY0" fmla="*/ 0 h 3429000"/>
              <a:gd name="connsiteX1" fmla="*/ 5702300 w 9182100"/>
              <a:gd name="connsiteY1" fmla="*/ 1016000 h 3429000"/>
              <a:gd name="connsiteX2" fmla="*/ 9182100 w 9182100"/>
              <a:gd name="connsiteY2" fmla="*/ 609600 h 3429000"/>
              <a:gd name="connsiteX3" fmla="*/ 9182100 w 9182100"/>
              <a:gd name="connsiteY3" fmla="*/ 2654300 h 3429000"/>
              <a:gd name="connsiteX4" fmla="*/ 0 w 9182100"/>
              <a:gd name="connsiteY4" fmla="*/ 3429000 h 3429000"/>
              <a:gd name="connsiteX5" fmla="*/ 12700 w 9182100"/>
              <a:gd name="connsiteY5" fmla="*/ 0 h 3429000"/>
              <a:gd name="connsiteX0" fmla="*/ 12700 w 9182100"/>
              <a:gd name="connsiteY0" fmla="*/ 0 h 2654300"/>
              <a:gd name="connsiteX1" fmla="*/ 5702300 w 9182100"/>
              <a:gd name="connsiteY1" fmla="*/ 1016000 h 2654300"/>
              <a:gd name="connsiteX2" fmla="*/ 9182100 w 9182100"/>
              <a:gd name="connsiteY2" fmla="*/ 609600 h 2654300"/>
              <a:gd name="connsiteX3" fmla="*/ 9182100 w 9182100"/>
              <a:gd name="connsiteY3" fmla="*/ 2654300 h 2654300"/>
              <a:gd name="connsiteX4" fmla="*/ 0 w 9182100"/>
              <a:gd name="connsiteY4" fmla="*/ 1828800 h 2654300"/>
              <a:gd name="connsiteX5" fmla="*/ 12700 w 9182100"/>
              <a:gd name="connsiteY5" fmla="*/ 0 h 2654300"/>
              <a:gd name="connsiteX0" fmla="*/ 12700 w 9182100"/>
              <a:gd name="connsiteY0" fmla="*/ 0 h 2667000"/>
              <a:gd name="connsiteX1" fmla="*/ 5702300 w 9182100"/>
              <a:gd name="connsiteY1" fmla="*/ 1016000 h 2667000"/>
              <a:gd name="connsiteX2" fmla="*/ 9182100 w 9182100"/>
              <a:gd name="connsiteY2" fmla="*/ 609600 h 2667000"/>
              <a:gd name="connsiteX3" fmla="*/ 9182100 w 9182100"/>
              <a:gd name="connsiteY3" fmla="*/ 2654300 h 2667000"/>
              <a:gd name="connsiteX4" fmla="*/ 0 w 9182100"/>
              <a:gd name="connsiteY4" fmla="*/ 2667000 h 2667000"/>
              <a:gd name="connsiteX5" fmla="*/ 12700 w 9182100"/>
              <a:gd name="connsiteY5" fmla="*/ 0 h 2667000"/>
              <a:gd name="connsiteX0" fmla="*/ 12700 w 9182100"/>
              <a:gd name="connsiteY0" fmla="*/ 0 h 3369791"/>
              <a:gd name="connsiteX1" fmla="*/ 5702300 w 9182100"/>
              <a:gd name="connsiteY1" fmla="*/ 1016000 h 3369791"/>
              <a:gd name="connsiteX2" fmla="*/ 9182100 w 9182100"/>
              <a:gd name="connsiteY2" fmla="*/ 609600 h 3369791"/>
              <a:gd name="connsiteX3" fmla="*/ 9182100 w 9182100"/>
              <a:gd name="connsiteY3" fmla="*/ 2654300 h 3369791"/>
              <a:gd name="connsiteX4" fmla="*/ 9169573 w 9182100"/>
              <a:gd name="connsiteY4" fmla="*/ 3369791 h 3369791"/>
              <a:gd name="connsiteX5" fmla="*/ 0 w 9182100"/>
              <a:gd name="connsiteY5" fmla="*/ 2667000 h 3369791"/>
              <a:gd name="connsiteX6" fmla="*/ 12700 w 9182100"/>
              <a:gd name="connsiteY6" fmla="*/ 0 h 3369791"/>
              <a:gd name="connsiteX0" fmla="*/ 12700 w 9182100"/>
              <a:gd name="connsiteY0" fmla="*/ 0 h 3369791"/>
              <a:gd name="connsiteX1" fmla="*/ 5702300 w 9182100"/>
              <a:gd name="connsiteY1" fmla="*/ 1016000 h 3369791"/>
              <a:gd name="connsiteX2" fmla="*/ 9182100 w 9182100"/>
              <a:gd name="connsiteY2" fmla="*/ 609600 h 3369791"/>
              <a:gd name="connsiteX3" fmla="*/ 9182100 w 9182100"/>
              <a:gd name="connsiteY3" fmla="*/ 2654300 h 3369791"/>
              <a:gd name="connsiteX4" fmla="*/ 9169573 w 9182100"/>
              <a:gd name="connsiteY4" fmla="*/ 3369791 h 3369791"/>
              <a:gd name="connsiteX5" fmla="*/ 0 w 9182100"/>
              <a:gd name="connsiteY5" fmla="*/ 3351771 h 3369791"/>
              <a:gd name="connsiteX6" fmla="*/ 12700 w 9182100"/>
              <a:gd name="connsiteY6" fmla="*/ 0 h 3369791"/>
              <a:gd name="connsiteX0" fmla="*/ 12700 w 9182100"/>
              <a:gd name="connsiteY0" fmla="*/ 0 h 3531973"/>
              <a:gd name="connsiteX1" fmla="*/ 5702300 w 9182100"/>
              <a:gd name="connsiteY1" fmla="*/ 1016000 h 3531973"/>
              <a:gd name="connsiteX2" fmla="*/ 9182100 w 9182100"/>
              <a:gd name="connsiteY2" fmla="*/ 609600 h 3531973"/>
              <a:gd name="connsiteX3" fmla="*/ 9182100 w 9182100"/>
              <a:gd name="connsiteY3" fmla="*/ 2654300 h 3531973"/>
              <a:gd name="connsiteX4" fmla="*/ 9169573 w 9182100"/>
              <a:gd name="connsiteY4" fmla="*/ 3369791 h 3531973"/>
              <a:gd name="connsiteX5" fmla="*/ 0 w 9182100"/>
              <a:gd name="connsiteY5" fmla="*/ 3531973 h 3531973"/>
              <a:gd name="connsiteX6" fmla="*/ 12700 w 9182100"/>
              <a:gd name="connsiteY6" fmla="*/ 0 h 3531973"/>
              <a:gd name="connsiteX0" fmla="*/ 12700 w 9783383"/>
              <a:gd name="connsiteY0" fmla="*/ 0 h 3531973"/>
              <a:gd name="connsiteX1" fmla="*/ 5702300 w 9783383"/>
              <a:gd name="connsiteY1" fmla="*/ 1016000 h 3531973"/>
              <a:gd name="connsiteX2" fmla="*/ 9182100 w 9783383"/>
              <a:gd name="connsiteY2" fmla="*/ 609600 h 3531973"/>
              <a:gd name="connsiteX3" fmla="*/ 9783383 w 9783383"/>
              <a:gd name="connsiteY3" fmla="*/ 2708362 h 3531973"/>
              <a:gd name="connsiteX4" fmla="*/ 9169573 w 9783383"/>
              <a:gd name="connsiteY4" fmla="*/ 3369791 h 3531973"/>
              <a:gd name="connsiteX5" fmla="*/ 0 w 9783383"/>
              <a:gd name="connsiteY5" fmla="*/ 3531973 h 3531973"/>
              <a:gd name="connsiteX6" fmla="*/ 12700 w 9783383"/>
              <a:gd name="connsiteY6" fmla="*/ 0 h 3531973"/>
              <a:gd name="connsiteX0" fmla="*/ 12700 w 9946231"/>
              <a:gd name="connsiteY0" fmla="*/ 0 h 4451008"/>
              <a:gd name="connsiteX1" fmla="*/ 5702300 w 9946231"/>
              <a:gd name="connsiteY1" fmla="*/ 1016000 h 4451008"/>
              <a:gd name="connsiteX2" fmla="*/ 9182100 w 9946231"/>
              <a:gd name="connsiteY2" fmla="*/ 609600 h 4451008"/>
              <a:gd name="connsiteX3" fmla="*/ 9783383 w 9946231"/>
              <a:gd name="connsiteY3" fmla="*/ 2708362 h 4451008"/>
              <a:gd name="connsiteX4" fmla="*/ 9946231 w 9946231"/>
              <a:gd name="connsiteY4" fmla="*/ 4451008 h 4451008"/>
              <a:gd name="connsiteX5" fmla="*/ 0 w 9946231"/>
              <a:gd name="connsiteY5" fmla="*/ 3531973 h 4451008"/>
              <a:gd name="connsiteX6" fmla="*/ 12700 w 9946231"/>
              <a:gd name="connsiteY6" fmla="*/ 0 h 4451008"/>
              <a:gd name="connsiteX0" fmla="*/ 12700 w 9783383"/>
              <a:gd name="connsiteY0" fmla="*/ 0 h 3531973"/>
              <a:gd name="connsiteX1" fmla="*/ 5702300 w 9783383"/>
              <a:gd name="connsiteY1" fmla="*/ 1016000 h 3531973"/>
              <a:gd name="connsiteX2" fmla="*/ 9182100 w 9783383"/>
              <a:gd name="connsiteY2" fmla="*/ 609600 h 3531973"/>
              <a:gd name="connsiteX3" fmla="*/ 9783383 w 9783383"/>
              <a:gd name="connsiteY3" fmla="*/ 2708362 h 3531973"/>
              <a:gd name="connsiteX4" fmla="*/ 8668504 w 9783383"/>
              <a:gd name="connsiteY4" fmla="*/ 2937305 h 3531973"/>
              <a:gd name="connsiteX5" fmla="*/ 0 w 9783383"/>
              <a:gd name="connsiteY5" fmla="*/ 3531973 h 3531973"/>
              <a:gd name="connsiteX6" fmla="*/ 12700 w 9783383"/>
              <a:gd name="connsiteY6" fmla="*/ 0 h 3531973"/>
              <a:gd name="connsiteX0" fmla="*/ 12700 w 9783383"/>
              <a:gd name="connsiteY0" fmla="*/ 0 h 3531973"/>
              <a:gd name="connsiteX1" fmla="*/ 5702300 w 9783383"/>
              <a:gd name="connsiteY1" fmla="*/ 1016000 h 3531973"/>
              <a:gd name="connsiteX2" fmla="*/ 9182100 w 9783383"/>
              <a:gd name="connsiteY2" fmla="*/ 609600 h 3531973"/>
              <a:gd name="connsiteX3" fmla="*/ 9783383 w 9783383"/>
              <a:gd name="connsiteY3" fmla="*/ 2708362 h 3531973"/>
              <a:gd name="connsiteX4" fmla="*/ 9194626 w 9783383"/>
              <a:gd name="connsiteY4" fmla="*/ 3369792 h 3531973"/>
              <a:gd name="connsiteX5" fmla="*/ 0 w 9783383"/>
              <a:gd name="connsiteY5" fmla="*/ 3531973 h 3531973"/>
              <a:gd name="connsiteX6" fmla="*/ 12700 w 9783383"/>
              <a:gd name="connsiteY6" fmla="*/ 0 h 3531973"/>
              <a:gd name="connsiteX0" fmla="*/ 12700 w 9194626"/>
              <a:gd name="connsiteY0" fmla="*/ 0 h 3531973"/>
              <a:gd name="connsiteX1" fmla="*/ 5702300 w 9194626"/>
              <a:gd name="connsiteY1" fmla="*/ 1016000 h 3531973"/>
              <a:gd name="connsiteX2" fmla="*/ 9182100 w 9194626"/>
              <a:gd name="connsiteY2" fmla="*/ 609600 h 3531973"/>
              <a:gd name="connsiteX3" fmla="*/ 8192486 w 9194626"/>
              <a:gd name="connsiteY3" fmla="*/ 2672321 h 3531973"/>
              <a:gd name="connsiteX4" fmla="*/ 9194626 w 9194626"/>
              <a:gd name="connsiteY4" fmla="*/ 3369792 h 3531973"/>
              <a:gd name="connsiteX5" fmla="*/ 0 w 9194626"/>
              <a:gd name="connsiteY5" fmla="*/ 3531973 h 3531973"/>
              <a:gd name="connsiteX6" fmla="*/ 12700 w 9194626"/>
              <a:gd name="connsiteY6" fmla="*/ 0 h 3531973"/>
              <a:gd name="connsiteX0" fmla="*/ 12700 w 9194626"/>
              <a:gd name="connsiteY0" fmla="*/ 0 h 3531973"/>
              <a:gd name="connsiteX1" fmla="*/ 5702300 w 9194626"/>
              <a:gd name="connsiteY1" fmla="*/ 1016000 h 3531973"/>
              <a:gd name="connsiteX2" fmla="*/ 9182100 w 9194626"/>
              <a:gd name="connsiteY2" fmla="*/ 609600 h 3531973"/>
              <a:gd name="connsiteX3" fmla="*/ 9194626 w 9194626"/>
              <a:gd name="connsiteY3" fmla="*/ 3369792 h 3531973"/>
              <a:gd name="connsiteX4" fmla="*/ 0 w 9194626"/>
              <a:gd name="connsiteY4" fmla="*/ 3531973 h 3531973"/>
              <a:gd name="connsiteX5" fmla="*/ 12700 w 9194626"/>
              <a:gd name="connsiteY5" fmla="*/ 0 h 3531973"/>
              <a:gd name="connsiteX0" fmla="*/ 4233 w 9186159"/>
              <a:gd name="connsiteY0" fmla="*/ 0 h 3369792"/>
              <a:gd name="connsiteX1" fmla="*/ 5693833 w 9186159"/>
              <a:gd name="connsiteY1" fmla="*/ 1016000 h 3369792"/>
              <a:gd name="connsiteX2" fmla="*/ 9173633 w 9186159"/>
              <a:gd name="connsiteY2" fmla="*/ 609600 h 3369792"/>
              <a:gd name="connsiteX3" fmla="*/ 9186159 w 9186159"/>
              <a:gd name="connsiteY3" fmla="*/ 3369792 h 3369792"/>
              <a:gd name="connsiteX4" fmla="*/ 455022 w 9186159"/>
              <a:gd name="connsiteY4" fmla="*/ 3333750 h 3369792"/>
              <a:gd name="connsiteX5" fmla="*/ 4233 w 9186159"/>
              <a:gd name="connsiteY5" fmla="*/ 0 h 3369792"/>
              <a:gd name="connsiteX0" fmla="*/ 12700 w 9194626"/>
              <a:gd name="connsiteY0" fmla="*/ 0 h 3369792"/>
              <a:gd name="connsiteX1" fmla="*/ 5702300 w 9194626"/>
              <a:gd name="connsiteY1" fmla="*/ 1016000 h 3369792"/>
              <a:gd name="connsiteX2" fmla="*/ 9182100 w 9194626"/>
              <a:gd name="connsiteY2" fmla="*/ 609600 h 3369792"/>
              <a:gd name="connsiteX3" fmla="*/ 9194626 w 9194626"/>
              <a:gd name="connsiteY3" fmla="*/ 3369792 h 3369792"/>
              <a:gd name="connsiteX4" fmla="*/ 0 w 9194626"/>
              <a:gd name="connsiteY4" fmla="*/ 3351770 h 3369792"/>
              <a:gd name="connsiteX5" fmla="*/ 12700 w 9194626"/>
              <a:gd name="connsiteY5" fmla="*/ 0 h 336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4626" h="3369792">
                <a:moveTo>
                  <a:pt x="12700" y="0"/>
                </a:moveTo>
                <a:cubicBezTo>
                  <a:pt x="1909233" y="338667"/>
                  <a:pt x="3894667" y="1011767"/>
                  <a:pt x="5702300" y="1016000"/>
                </a:cubicBezTo>
                <a:cubicBezTo>
                  <a:pt x="7509933" y="1020233"/>
                  <a:pt x="8022167" y="745067"/>
                  <a:pt x="9182100" y="609600"/>
                </a:cubicBezTo>
                <a:cubicBezTo>
                  <a:pt x="9186275" y="1529664"/>
                  <a:pt x="9190451" y="2449728"/>
                  <a:pt x="9194626" y="3369792"/>
                </a:cubicBezTo>
                <a:lnTo>
                  <a:pt x="0" y="3351770"/>
                </a:lnTo>
                <a:cubicBezTo>
                  <a:pt x="4233" y="2306137"/>
                  <a:pt x="8467" y="1045633"/>
                  <a:pt x="12700" y="0"/>
                </a:cubicBezTo>
                <a:close/>
              </a:path>
            </a:pathLst>
          </a:custGeom>
          <a:gradFill flip="none" rotWithShape="1">
            <a:gsLst>
              <a:gs pos="21000">
                <a:srgbClr val="7DC8DF"/>
              </a:gs>
              <a:gs pos="100000">
                <a:srgbClr val="6699FF"/>
              </a:gs>
            </a:gsLst>
            <a:lin ang="5400000" scaled="1"/>
            <a:tileRect/>
          </a:gra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sz="1600" b="1" kern="0" noProof="1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8" name="Pladsholder til indhold 2"/>
          <p:cNvSpPr>
            <a:spLocks noGrp="1"/>
          </p:cNvSpPr>
          <p:nvPr>
            <p:ph idx="1"/>
          </p:nvPr>
        </p:nvSpPr>
        <p:spPr>
          <a:xfrm>
            <a:off x="457200" y="2552700"/>
            <a:ext cx="8229600" cy="35734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77800" y="515938"/>
            <a:ext cx="4584700" cy="563562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2" name="Pladsholder til tekst 2"/>
          <p:cNvSpPr>
            <a:spLocks noGrp="1"/>
          </p:cNvSpPr>
          <p:nvPr>
            <p:ph type="body" idx="13"/>
          </p:nvPr>
        </p:nvSpPr>
        <p:spPr>
          <a:xfrm>
            <a:off x="177800" y="1130301"/>
            <a:ext cx="6489700" cy="3587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footnote</a:t>
            </a: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da-DK"/>
              <a:t>Your Logo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</a:defRPr>
            </a:lvl1pPr>
            <a:lvl2pPr>
              <a:defRPr sz="2400">
                <a:latin typeface="Arial" pitchFamily="34" charset="0"/>
              </a:defRPr>
            </a:lvl2pPr>
            <a:lvl3pPr>
              <a:defRPr sz="2000">
                <a:latin typeface="Arial" pitchFamily="34" charset="0"/>
              </a:defRPr>
            </a:lvl3pPr>
            <a:lvl4pPr>
              <a:defRPr sz="1800">
                <a:latin typeface="Arial" pitchFamily="34" charset="0"/>
              </a:defRPr>
            </a:lvl4pPr>
            <a:lvl5pPr>
              <a:defRPr sz="1800">
                <a:latin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6A1995B2-2054-4552-B9D8-F9A523233DD4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79D6CB09-FE74-489B-8F95-A71BFDFC2947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CDCF07B0-78E5-4F95-8EA8-7289F126EBA7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FF4A9B8F-3AC1-455B-9EE3-3FEF1B60DBEB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91158264-7C21-4C71-A444-464158B6EAA3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F66C02B6-5F01-4A93-9D71-1A41D83F406D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3EC4D59E-D79C-4F87-9229-2102570150DF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9C05B8B7-8FEE-4042-A036-DF028CEC9A6A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itchFamily="34" charset="0"/>
              </a:defRPr>
            </a:lvl1pPr>
            <a:lvl2pPr>
              <a:defRPr sz="2800">
                <a:latin typeface="Arial" pitchFamily="34" charset="0"/>
              </a:defRPr>
            </a:lvl2pPr>
            <a:lvl3pPr>
              <a:defRPr sz="2400">
                <a:latin typeface="Arial" pitchFamily="34" charset="0"/>
              </a:defRPr>
            </a:lvl3pPr>
            <a:lvl4pPr>
              <a:defRPr sz="2000">
                <a:latin typeface="Arial" pitchFamily="34" charset="0"/>
              </a:defRPr>
            </a:lvl4pPr>
            <a:lvl5pPr>
              <a:defRPr sz="2000">
                <a:latin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C407888B-3C26-497B-AD2B-C3EAE1342FE8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50982392-096A-4A4B-8B76-6CD611A3B48D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BFB78533-4D4F-4295-947C-8ED241200F34}" type="datetime1">
              <a:rPr lang="da-DK"/>
              <a:pPr>
                <a:defRPr/>
              </a:pPr>
              <a:t>06-11-2014</a:t>
            </a:fld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fld id="{2DD05A01-DB0F-425C-ABDB-A7E8E27B12EA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34000">
              <a:schemeClr val="bg2">
                <a:alpha val="49000"/>
              </a:schemeClr>
            </a:gs>
            <a:gs pos="68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65" y="109050"/>
            <a:ext cx="2176331" cy="87308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67733" y="6561667"/>
            <a:ext cx="73236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q-AL" sz="900" b="0" kern="12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  <a:ea typeface="ＭＳ Ｐゴシック" charset="-128"/>
                <a:cs typeface="+mn-cs"/>
              </a:rPr>
              <a:t>Axhenda Evropiane Dixhitale </a:t>
            </a:r>
            <a:r>
              <a:rPr lang="en-US" sz="900" b="0" kern="12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  <a:ea typeface="ＭＳ Ｐゴシック" charset="-128"/>
                <a:cs typeface="+mn-cs"/>
              </a:rPr>
              <a:t>e</a:t>
            </a:r>
            <a:r>
              <a:rPr lang="sq-AL" sz="900" b="0" kern="12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  <a:ea typeface="ＭＳ Ｐゴシック" charset="-128"/>
                <a:cs typeface="+mn-cs"/>
              </a:rPr>
              <a:t> Shqipërisë</a:t>
            </a:r>
            <a:r>
              <a:rPr lang="en-US" sz="900" b="0" kern="12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  <a:ea typeface="ＭＳ Ｐゴシック" charset="-128"/>
                <a:cs typeface="+mn-cs"/>
              </a:rPr>
              <a:t> | </a:t>
            </a:r>
            <a:r>
              <a:rPr lang="sq-AL" sz="900" b="0" kern="12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  <a:ea typeface="ＭＳ Ｐゴシック" charset="-128"/>
                <a:cs typeface="+mn-cs"/>
              </a:rPr>
              <a:t>2014 – 2020 </a:t>
            </a:r>
          </a:p>
          <a:p>
            <a:r>
              <a:rPr lang="sq-AL" sz="900" b="0" kern="12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charset="0"/>
                <a:ea typeface="ＭＳ Ｐゴシック" charset="-128"/>
                <a:cs typeface="+mn-cs"/>
              </a:rPr>
              <a:t> </a:t>
            </a:r>
          </a:p>
          <a:p>
            <a:endParaRPr lang="en-US" sz="900" b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4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66" r:id="rId12"/>
    <p:sldLayoutId id="2147483967" r:id="rId1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Narrow"/>
          <a:ea typeface="ＭＳ Ｐゴシック" pitchFamily="-97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bg1"/>
            </a:gs>
            <a:gs pos="34000">
              <a:schemeClr val="bg2">
                <a:alpha val="49000"/>
              </a:schemeClr>
            </a:gs>
            <a:gs pos="68000">
              <a:schemeClr val="bg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94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Narrow"/>
          <a:ea typeface="ＭＳ Ｐゴシック" pitchFamily="-97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  <a:ea typeface="ＭＳ Ｐゴシック" pitchFamily="-97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itchFamily="-97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 Narrow"/>
          <a:ea typeface="ＭＳ Ｐゴシック" pitchFamily="-97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 Narrow"/>
          <a:ea typeface="ＭＳ Ｐゴシック" pitchFamily="-9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Documents and Settings\ERGYS TEMALI\Desktop\gysi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057400"/>
            <a:ext cx="3657600" cy="13716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</a:bodyPr>
          <a:lstStyle/>
          <a:p>
            <a:r>
              <a:rPr lang="en-US" sz="2400" b="1" cap="all" dirty="0" smtClean="0">
                <a:ln w="9000" cmpd="sng">
                  <a:noFill/>
                  <a:prstDash val="solid"/>
                </a:ln>
                <a:solidFill>
                  <a:srgbClr val="934AB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AXHENDA DIXHITALE </a:t>
            </a:r>
            <a:br>
              <a:rPr lang="en-US" sz="2400" b="1" cap="all" dirty="0" smtClean="0">
                <a:ln w="9000" cmpd="sng">
                  <a:noFill/>
                  <a:prstDash val="solid"/>
                </a:ln>
                <a:solidFill>
                  <a:srgbClr val="934AB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en-US" sz="2400" b="1" cap="all" dirty="0" smtClean="0">
                <a:ln w="9000" cmpd="sng">
                  <a:noFill/>
                  <a:prstDash val="solid"/>
                </a:ln>
                <a:solidFill>
                  <a:srgbClr val="934AB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E SHQIPËRISË </a:t>
            </a:r>
            <a:br>
              <a:rPr lang="en-US" sz="2400" b="1" cap="all" dirty="0" smtClean="0">
                <a:ln w="9000" cmpd="sng">
                  <a:noFill/>
                  <a:prstDash val="solid"/>
                </a:ln>
                <a:solidFill>
                  <a:srgbClr val="934AB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</a:br>
            <a:r>
              <a:rPr lang="en-US" sz="2800" b="1" cap="all" dirty="0" smtClean="0">
                <a:ln w="9000" cmpd="sng">
                  <a:noFill/>
                  <a:prstDash val="solid"/>
                </a:ln>
                <a:solidFill>
                  <a:srgbClr val="934AB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2014 – 2020</a:t>
            </a:r>
            <a:endParaRPr lang="en-US" sz="2800" b="1" cap="all" dirty="0">
              <a:ln w="9000" cmpd="sng">
                <a:noFill/>
                <a:prstDash val="solid"/>
              </a:ln>
              <a:solidFill>
                <a:srgbClr val="934AB4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76200"/>
            <a:ext cx="2895601" cy="1159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C:\Documents and Settings\ERGYS TEMALI\Desktop\dldp transpare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5966614"/>
            <a:ext cx="1148330" cy="599285"/>
          </a:xfrm>
          <a:prstGeom prst="rect">
            <a:avLst/>
          </a:prstGeom>
          <a:noFill/>
        </p:spPr>
      </p:pic>
      <p:pic>
        <p:nvPicPr>
          <p:cNvPr id="1031" name="Picture 7" descr="C:\Documents and Settings\ERGYS TEMALI\Desktop\helveta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6019800"/>
            <a:ext cx="2142550" cy="557212"/>
          </a:xfrm>
          <a:prstGeom prst="rect">
            <a:avLst/>
          </a:prstGeom>
          <a:noFill/>
        </p:spPr>
      </p:pic>
      <p:pic>
        <p:nvPicPr>
          <p:cNvPr id="1032" name="Picture 8" descr="C:\Documents and Settings\ERGYS TEMALI\Desktop\cd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6096000"/>
            <a:ext cx="1554158" cy="423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16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 txBox="1">
            <a:spLocks noChangeArrowheads="1"/>
          </p:cNvSpPr>
          <p:nvPr/>
        </p:nvSpPr>
        <p:spPr bwMode="gray">
          <a:xfrm>
            <a:off x="336016" y="1083949"/>
            <a:ext cx="782902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</a:pPr>
            <a:r>
              <a:rPr lang="en-US" sz="2400" b="1" dirty="0" err="1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Parimet</a:t>
            </a:r>
            <a:r>
              <a:rPr lang="en-US" sz="2400" b="1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Tona</a:t>
            </a:r>
            <a:r>
              <a:rPr lang="en-US" sz="2400" b="1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 descr="C:\Documents and Settings\ERGYS TEMALI\Desktop\gysi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5" y="2123606"/>
            <a:ext cx="3376719" cy="253254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76225" y="2146028"/>
            <a:ext cx="278818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</a:rPr>
              <a:t>Njerëzit janë të parët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6225" y="3611966"/>
            <a:ext cx="2447925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</a:rPr>
              <a:t>Aksesi në shërbimet e ofruara nga Qeveria dhe ndihma në krijimin e Start Up-et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14700" y="4988536"/>
            <a:ext cx="272415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</a:rPr>
              <a:t>Përputhje e plotë me Politikat e Bashkimit Evropian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05361" y="2021369"/>
            <a:ext cx="235934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</a:rPr>
              <a:t>Fuqizimi individual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45570" y="3729035"/>
            <a:ext cx="22098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</a:rPr>
              <a:t>Integrimi kombëtar i burimeve TIK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276225" y="1962835"/>
            <a:ext cx="473075" cy="290512"/>
            <a:chOff x="1810" y="2568"/>
            <a:chExt cx="1039" cy="357"/>
          </a:xfrm>
        </p:grpSpPr>
        <p:grpSp>
          <p:nvGrpSpPr>
            <p:cNvPr id="21" name="Group 11"/>
            <p:cNvGrpSpPr>
              <a:grpSpLocks/>
            </p:cNvGrpSpPr>
            <p:nvPr/>
          </p:nvGrpSpPr>
          <p:grpSpPr bwMode="auto">
            <a:xfrm>
              <a:off x="1810" y="2641"/>
              <a:ext cx="1039" cy="284"/>
              <a:chOff x="104" y="2663"/>
              <a:chExt cx="2850" cy="744"/>
            </a:xfrm>
          </p:grpSpPr>
          <p:sp>
            <p:nvSpPr>
              <p:cNvPr id="23" name="Oval 12"/>
              <p:cNvSpPr>
                <a:spLocks noChangeArrowheads="1"/>
              </p:cNvSpPr>
              <p:nvPr/>
            </p:nvSpPr>
            <p:spPr bwMode="auto">
              <a:xfrm>
                <a:off x="204" y="2912"/>
                <a:ext cx="2241" cy="495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24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2000"/>
              </a:blip>
              <a:srcRect/>
              <a:stretch>
                <a:fillRect/>
              </a:stretch>
            </p:blipFill>
            <p:spPr bwMode="auto">
              <a:xfrm>
                <a:off x="104" y="2663"/>
                <a:ext cx="2850" cy="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2" name="Picture 14" descr="Manisteinflac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4" y="2568"/>
              <a:ext cx="840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287153" y="3389876"/>
            <a:ext cx="473075" cy="290512"/>
            <a:chOff x="1810" y="2568"/>
            <a:chExt cx="1039" cy="357"/>
          </a:xfrm>
        </p:grpSpPr>
        <p:grpSp>
          <p:nvGrpSpPr>
            <p:cNvPr id="26" name="Group 11"/>
            <p:cNvGrpSpPr>
              <a:grpSpLocks/>
            </p:cNvGrpSpPr>
            <p:nvPr/>
          </p:nvGrpSpPr>
          <p:grpSpPr bwMode="auto">
            <a:xfrm>
              <a:off x="1810" y="2641"/>
              <a:ext cx="1039" cy="284"/>
              <a:chOff x="104" y="2663"/>
              <a:chExt cx="2850" cy="744"/>
            </a:xfrm>
          </p:grpSpPr>
          <p:sp>
            <p:nvSpPr>
              <p:cNvPr id="28" name="Oval 12"/>
              <p:cNvSpPr>
                <a:spLocks noChangeArrowheads="1"/>
              </p:cNvSpPr>
              <p:nvPr/>
            </p:nvSpPr>
            <p:spPr bwMode="auto">
              <a:xfrm>
                <a:off x="204" y="2912"/>
                <a:ext cx="2241" cy="495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29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2000"/>
              </a:blip>
              <a:srcRect/>
              <a:stretch>
                <a:fillRect/>
              </a:stretch>
            </p:blipFill>
            <p:spPr bwMode="auto">
              <a:xfrm>
                <a:off x="104" y="2663"/>
                <a:ext cx="2850" cy="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7" name="Picture 14" descr="Manisteinflac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4" y="2568"/>
              <a:ext cx="840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Group 10"/>
          <p:cNvGrpSpPr>
            <a:grpSpLocks/>
          </p:cNvGrpSpPr>
          <p:nvPr/>
        </p:nvGrpSpPr>
        <p:grpSpPr bwMode="auto">
          <a:xfrm>
            <a:off x="3078162" y="4843280"/>
            <a:ext cx="473075" cy="290512"/>
            <a:chOff x="1810" y="2568"/>
            <a:chExt cx="1039" cy="357"/>
          </a:xfrm>
        </p:grpSpPr>
        <p:grpSp>
          <p:nvGrpSpPr>
            <p:cNvPr id="31" name="Group 11"/>
            <p:cNvGrpSpPr>
              <a:grpSpLocks/>
            </p:cNvGrpSpPr>
            <p:nvPr/>
          </p:nvGrpSpPr>
          <p:grpSpPr bwMode="auto">
            <a:xfrm>
              <a:off x="1810" y="2641"/>
              <a:ext cx="1039" cy="284"/>
              <a:chOff x="104" y="2663"/>
              <a:chExt cx="2850" cy="744"/>
            </a:xfrm>
          </p:grpSpPr>
          <p:sp>
            <p:nvSpPr>
              <p:cNvPr id="33" name="Oval 12"/>
              <p:cNvSpPr>
                <a:spLocks noChangeArrowheads="1"/>
              </p:cNvSpPr>
              <p:nvPr/>
            </p:nvSpPr>
            <p:spPr bwMode="auto">
              <a:xfrm>
                <a:off x="204" y="2912"/>
                <a:ext cx="2241" cy="495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34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2000"/>
              </a:blip>
              <a:srcRect/>
              <a:stretch>
                <a:fillRect/>
              </a:stretch>
            </p:blipFill>
            <p:spPr bwMode="auto">
              <a:xfrm>
                <a:off x="104" y="2663"/>
                <a:ext cx="2850" cy="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2" name="Picture 14" descr="Manisteinflac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4" y="2568"/>
              <a:ext cx="840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oup 10"/>
          <p:cNvGrpSpPr>
            <a:grpSpLocks/>
          </p:cNvGrpSpPr>
          <p:nvPr/>
        </p:nvGrpSpPr>
        <p:grpSpPr bwMode="auto">
          <a:xfrm>
            <a:off x="8391631" y="3680241"/>
            <a:ext cx="473075" cy="290512"/>
            <a:chOff x="1810" y="2568"/>
            <a:chExt cx="1039" cy="357"/>
          </a:xfrm>
        </p:grpSpPr>
        <p:grpSp>
          <p:nvGrpSpPr>
            <p:cNvPr id="36" name="Group 11"/>
            <p:cNvGrpSpPr>
              <a:grpSpLocks/>
            </p:cNvGrpSpPr>
            <p:nvPr/>
          </p:nvGrpSpPr>
          <p:grpSpPr bwMode="auto">
            <a:xfrm>
              <a:off x="1810" y="2641"/>
              <a:ext cx="1039" cy="284"/>
              <a:chOff x="104" y="2663"/>
              <a:chExt cx="2850" cy="744"/>
            </a:xfrm>
          </p:grpSpPr>
          <p:sp>
            <p:nvSpPr>
              <p:cNvPr id="38" name="Oval 12"/>
              <p:cNvSpPr>
                <a:spLocks noChangeArrowheads="1"/>
              </p:cNvSpPr>
              <p:nvPr/>
            </p:nvSpPr>
            <p:spPr bwMode="auto">
              <a:xfrm>
                <a:off x="204" y="2912"/>
                <a:ext cx="2241" cy="495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39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2000"/>
              </a:blip>
              <a:srcRect/>
              <a:stretch>
                <a:fillRect/>
              </a:stretch>
            </p:blipFill>
            <p:spPr bwMode="auto">
              <a:xfrm>
                <a:off x="104" y="2663"/>
                <a:ext cx="2850" cy="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7" name="Picture 14" descr="Manisteinflac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4" y="2568"/>
              <a:ext cx="840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" name="Group 10"/>
          <p:cNvGrpSpPr>
            <a:grpSpLocks/>
          </p:cNvGrpSpPr>
          <p:nvPr/>
        </p:nvGrpSpPr>
        <p:grpSpPr bwMode="auto">
          <a:xfrm>
            <a:off x="8391631" y="1792362"/>
            <a:ext cx="473075" cy="290512"/>
            <a:chOff x="1810" y="2568"/>
            <a:chExt cx="1039" cy="357"/>
          </a:xfrm>
        </p:grpSpPr>
        <p:grpSp>
          <p:nvGrpSpPr>
            <p:cNvPr id="41" name="Group 11"/>
            <p:cNvGrpSpPr>
              <a:grpSpLocks/>
            </p:cNvGrpSpPr>
            <p:nvPr/>
          </p:nvGrpSpPr>
          <p:grpSpPr bwMode="auto">
            <a:xfrm>
              <a:off x="1810" y="2641"/>
              <a:ext cx="1039" cy="284"/>
              <a:chOff x="104" y="2663"/>
              <a:chExt cx="2850" cy="744"/>
            </a:xfrm>
          </p:grpSpPr>
          <p:sp>
            <p:nvSpPr>
              <p:cNvPr id="43" name="Oval 12"/>
              <p:cNvSpPr>
                <a:spLocks noChangeArrowheads="1"/>
              </p:cNvSpPr>
              <p:nvPr/>
            </p:nvSpPr>
            <p:spPr bwMode="auto">
              <a:xfrm>
                <a:off x="204" y="2912"/>
                <a:ext cx="2241" cy="495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44" name="Picture 13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2000"/>
              </a:blip>
              <a:srcRect/>
              <a:stretch>
                <a:fillRect/>
              </a:stretch>
            </p:blipFill>
            <p:spPr bwMode="auto">
              <a:xfrm>
                <a:off x="104" y="2663"/>
                <a:ext cx="2850" cy="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2" name="Picture 14" descr="Manisteinflac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4" y="2568"/>
              <a:ext cx="840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3356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6" name="Grupper 32"/>
          <p:cNvGrpSpPr>
            <a:grpSpLocks/>
          </p:cNvGrpSpPr>
          <p:nvPr/>
        </p:nvGrpSpPr>
        <p:grpSpPr bwMode="auto">
          <a:xfrm>
            <a:off x="2703513" y="2133607"/>
            <a:ext cx="3107393" cy="1206502"/>
            <a:chOff x="2400934" y="2133600"/>
            <a:chExt cx="5252374" cy="1205943"/>
          </a:xfrm>
        </p:grpSpPr>
        <p:sp>
          <p:nvSpPr>
            <p:cNvPr id="25" name="Rektangel 24"/>
            <p:cNvSpPr/>
            <p:nvPr/>
          </p:nvSpPr>
          <p:spPr>
            <a:xfrm>
              <a:off x="2400934" y="2133600"/>
              <a:ext cx="5219066" cy="120594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28695" name="Tekstboks 26"/>
            <p:cNvSpPr txBox="1">
              <a:spLocks noChangeArrowheads="1"/>
            </p:cNvSpPr>
            <p:nvPr/>
          </p:nvSpPr>
          <p:spPr bwMode="auto">
            <a:xfrm>
              <a:off x="2514600" y="2318820"/>
              <a:ext cx="5138708" cy="861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90170" marR="132715" algn="just">
                <a:lnSpc>
                  <a:spcPct val="115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Administratë e </a:t>
              </a:r>
              <a:r>
                <a:rPr lang="sq-AL" sz="1100" dirty="0" smtClean="0">
                  <a:solidFill>
                    <a:schemeClr val="bg2">
                      <a:lumMod val="10000"/>
                    </a:schemeClr>
                  </a:solidFill>
                </a:rPr>
                <a:t>hapur</a:t>
              </a:r>
              <a:endParaRPr lang="en-US" sz="105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90170" marR="132715" algn="just">
                <a:lnSpc>
                  <a:spcPct val="115000"/>
                </a:lnSpc>
                <a:spcAft>
                  <a:spcPts val="0"/>
                </a:spcAft>
              </a:pPr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90170" marR="132715" algn="just">
                <a:lnSpc>
                  <a:spcPct val="115000"/>
                </a:lnSpc>
                <a:spcAft>
                  <a:spcPts val="0"/>
                </a:spcAft>
              </a:pPr>
              <a:r>
                <a:rPr lang="sq-AL" sz="1100" dirty="0" smtClean="0">
                  <a:solidFill>
                    <a:schemeClr val="bg2">
                      <a:lumMod val="10000"/>
                    </a:schemeClr>
                  </a:solidFill>
                </a:rPr>
                <a:t>Komunitete </a:t>
              </a: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inteligjente e- Leadership brenda Administratës Publike</a:t>
              </a:r>
              <a:endParaRPr lang="da-DK" sz="11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8677" name="Grupper 34"/>
          <p:cNvGrpSpPr>
            <a:grpSpLocks/>
          </p:cNvGrpSpPr>
          <p:nvPr/>
        </p:nvGrpSpPr>
        <p:grpSpPr bwMode="auto">
          <a:xfrm>
            <a:off x="2703513" y="3416306"/>
            <a:ext cx="3087687" cy="1206503"/>
            <a:chOff x="2400934" y="3416300"/>
            <a:chExt cx="5219066" cy="1205933"/>
          </a:xfrm>
        </p:grpSpPr>
        <p:sp>
          <p:nvSpPr>
            <p:cNvPr id="26" name="Rektangel 25"/>
            <p:cNvSpPr/>
            <p:nvPr/>
          </p:nvSpPr>
          <p:spPr>
            <a:xfrm>
              <a:off x="2400934" y="3416300"/>
              <a:ext cx="5219066" cy="120593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28693" name="Tekstboks 28"/>
            <p:cNvSpPr txBox="1">
              <a:spLocks noChangeArrowheads="1"/>
            </p:cNvSpPr>
            <p:nvPr/>
          </p:nvSpPr>
          <p:spPr bwMode="auto">
            <a:xfrm>
              <a:off x="2541572" y="3538039"/>
              <a:ext cx="4965728" cy="1065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57150">
                <a:lnSpc>
                  <a:spcPct val="115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Administratë dixhitale (shërbime publike të unifikuara &amp; </a:t>
              </a:r>
              <a:r>
                <a:rPr lang="sq-AL" sz="1100" dirty="0" smtClean="0">
                  <a:solidFill>
                    <a:schemeClr val="bg2">
                      <a:lumMod val="10000"/>
                    </a:schemeClr>
                  </a:solidFill>
                </a:rPr>
                <a:t>sëitch-off</a:t>
              </a: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, e-shërbimet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57150">
                <a:lnSpc>
                  <a:spcPct val="115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 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57150">
                <a:lnSpc>
                  <a:spcPct val="115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Rritja e kapaciteteve brenda Administratës Publike për programe &amp; projekte </a:t>
              </a:r>
              <a:r>
                <a:rPr lang="sq-AL" sz="1100" dirty="0" smtClean="0">
                  <a:solidFill>
                    <a:schemeClr val="bg2">
                      <a:lumMod val="10000"/>
                    </a:schemeClr>
                  </a:solidFill>
                </a:rPr>
                <a:t>TIK</a:t>
              </a:r>
              <a:endParaRPr lang="da-DK" sz="1100" dirty="0">
                <a:solidFill>
                  <a:srgbClr val="171717"/>
                </a:solidFill>
              </a:endParaRPr>
            </a:p>
          </p:txBody>
        </p:sp>
      </p:grpSp>
      <p:grpSp>
        <p:nvGrpSpPr>
          <p:cNvPr id="28678" name="Grupper 35"/>
          <p:cNvGrpSpPr>
            <a:grpSpLocks/>
          </p:cNvGrpSpPr>
          <p:nvPr/>
        </p:nvGrpSpPr>
        <p:grpSpPr bwMode="auto">
          <a:xfrm>
            <a:off x="2703513" y="4711701"/>
            <a:ext cx="3087687" cy="1206500"/>
            <a:chOff x="2400934" y="4711700"/>
            <a:chExt cx="5219066" cy="1205909"/>
          </a:xfrm>
        </p:grpSpPr>
        <p:sp>
          <p:nvSpPr>
            <p:cNvPr id="23" name="Rektangel 22"/>
            <p:cNvSpPr/>
            <p:nvPr/>
          </p:nvSpPr>
          <p:spPr>
            <a:xfrm>
              <a:off x="2400934" y="4711700"/>
              <a:ext cx="5219066" cy="120590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28691" name="Tekstboks 31"/>
            <p:cNvSpPr txBox="1">
              <a:spLocks noChangeArrowheads="1"/>
            </p:cNvSpPr>
            <p:nvPr/>
          </p:nvSpPr>
          <p:spPr bwMode="auto">
            <a:xfrm>
              <a:off x="2541571" y="4849282"/>
              <a:ext cx="4218574" cy="870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57150" marR="453390">
                <a:lnSpc>
                  <a:spcPct val="115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Data center dhe Cloud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57150">
                <a:lnSpc>
                  <a:spcPct val="115000"/>
                </a:lnSpc>
                <a:spcBef>
                  <a:spcPts val="40"/>
                </a:spcBef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 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57150" marR="243205">
                <a:lnSpc>
                  <a:spcPct val="115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SPC dhe Siguria CERT-PA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 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28681" name="Gruppe 39"/>
          <p:cNvGrpSpPr>
            <a:grpSpLocks/>
          </p:cNvGrpSpPr>
          <p:nvPr/>
        </p:nvGrpSpPr>
        <p:grpSpPr bwMode="auto">
          <a:xfrm>
            <a:off x="333377" y="2146300"/>
            <a:ext cx="2788582" cy="3771900"/>
            <a:chOff x="780303" y="2146300"/>
            <a:chExt cx="2121695" cy="3771900"/>
          </a:xfrm>
        </p:grpSpPr>
        <p:sp>
          <p:nvSpPr>
            <p:cNvPr id="6" name="Rektangel 5"/>
            <p:cNvSpPr>
              <a:spLocks noChangeArrowheads="1"/>
            </p:cNvSpPr>
            <p:nvPr/>
          </p:nvSpPr>
          <p:spPr bwMode="auto">
            <a:xfrm>
              <a:off x="1231900" y="4738688"/>
              <a:ext cx="1333554" cy="1179512"/>
            </a:xfrm>
            <a:prstGeom prst="rect">
              <a:avLst/>
            </a:prstGeom>
            <a:gradFill rotWithShape="1">
              <a:gsLst>
                <a:gs pos="0">
                  <a:srgbClr val="002060"/>
                </a:gs>
                <a:gs pos="100000">
                  <a:srgbClr val="1F88C8"/>
                </a:gs>
              </a:gsLst>
              <a:lin ang="16200000"/>
            </a:gradFill>
            <a:ln w="9525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1400" b="1" kern="0" noProof="1">
                <a:solidFill>
                  <a:sysClr val="window" lastClr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8" name="Højrepil 7"/>
            <p:cNvSpPr/>
            <p:nvPr/>
          </p:nvSpPr>
          <p:spPr bwMode="auto">
            <a:xfrm rot="5400000">
              <a:off x="1631183" y="4653750"/>
              <a:ext cx="485775" cy="354026"/>
            </a:xfrm>
            <a:prstGeom prst="rightArrow">
              <a:avLst>
                <a:gd name="adj1" fmla="val 50000"/>
                <a:gd name="adj2" fmla="val 82469"/>
              </a:avLst>
            </a:prstGeom>
            <a:gradFill flip="none" rotWithShape="1">
              <a:gsLst>
                <a:gs pos="21000">
                  <a:srgbClr val="7DC8DF"/>
                </a:gs>
                <a:gs pos="100000">
                  <a:srgbClr val="6699FF"/>
                </a:gs>
              </a:gsLst>
              <a:lin ang="5400000" scaled="1"/>
              <a:tileRect/>
            </a:gradFill>
            <a:ln w="9525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indent="-3429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1600" b="1" kern="0" noProof="1">
                  <a:solidFill>
                    <a:srgbClr val="FFFFFF"/>
                  </a:solidFill>
                  <a:latin typeface="Arial" pitchFamily="34" charset="0"/>
                  <a:ea typeface="ＭＳ Ｐゴシック" pitchFamily="-97" charset="-128"/>
                </a:rPr>
                <a:t> </a:t>
              </a:r>
            </a:p>
          </p:txBody>
        </p:sp>
        <p:sp>
          <p:nvSpPr>
            <p:cNvPr id="5" name="Rektangel 4"/>
            <p:cNvSpPr>
              <a:spLocks noChangeArrowheads="1"/>
            </p:cNvSpPr>
            <p:nvPr/>
          </p:nvSpPr>
          <p:spPr bwMode="auto">
            <a:xfrm>
              <a:off x="1231900" y="3441700"/>
              <a:ext cx="1333554" cy="1179513"/>
            </a:xfrm>
            <a:prstGeom prst="rect">
              <a:avLst/>
            </a:prstGeom>
            <a:gradFill flip="none" rotWithShape="1">
              <a:gsLst>
                <a:gs pos="21000">
                  <a:srgbClr val="7DC8DF"/>
                </a:gs>
                <a:gs pos="100000">
                  <a:srgbClr val="6699FF"/>
                </a:gs>
              </a:gsLst>
              <a:lin ang="5400000" scaled="1"/>
              <a:tileRect/>
            </a:gradFill>
            <a:ln w="9525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indent="-3429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1600" b="1" kern="0" noProof="1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7" name="Højrepil 6"/>
            <p:cNvSpPr/>
            <p:nvPr/>
          </p:nvSpPr>
          <p:spPr bwMode="auto">
            <a:xfrm rot="5400000">
              <a:off x="1654997" y="3358349"/>
              <a:ext cx="485775" cy="354027"/>
            </a:xfrm>
            <a:prstGeom prst="rightArrow">
              <a:avLst>
                <a:gd name="adj1" fmla="val 50000"/>
                <a:gd name="adj2" fmla="val 82469"/>
              </a:avLst>
            </a:prstGeom>
            <a:gradFill flip="none" rotWithShape="1">
              <a:gsLst>
                <a:gs pos="0">
                  <a:srgbClr val="002060"/>
                </a:gs>
                <a:gs pos="100000">
                  <a:srgbClr val="1F88C8"/>
                </a:gs>
              </a:gsLst>
              <a:lin ang="2700000" scaled="1"/>
              <a:tileRect/>
            </a:gradFill>
            <a:ln w="9525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indent="-342900"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14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rPr>
                <a:t> </a:t>
              </a:r>
            </a:p>
          </p:txBody>
        </p:sp>
        <p:sp>
          <p:nvSpPr>
            <p:cNvPr id="4" name="Rektangel 3"/>
            <p:cNvSpPr>
              <a:spLocks noChangeArrowheads="1"/>
            </p:cNvSpPr>
            <p:nvPr/>
          </p:nvSpPr>
          <p:spPr bwMode="auto">
            <a:xfrm>
              <a:off x="1231900" y="2146300"/>
              <a:ext cx="1333554" cy="1179513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16200000"/>
            </a:gradFill>
            <a:ln w="9525">
              <a:solidFill>
                <a:srgbClr val="E1E1E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indent="-342900" algn="ctr">
                <a:defRPr/>
              </a:pPr>
              <a:endParaRPr lang="da-DK" noProof="1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28687" name="Text Box 52"/>
            <p:cNvSpPr txBox="1">
              <a:spLocks noChangeArrowheads="1"/>
            </p:cNvSpPr>
            <p:nvPr/>
          </p:nvSpPr>
          <p:spPr bwMode="gray">
            <a:xfrm>
              <a:off x="1222375" y="2527356"/>
              <a:ext cx="1346255" cy="71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0170" marR="132715" algn="ctr">
                <a:lnSpc>
                  <a:spcPct val="115000"/>
                </a:lnSpc>
                <a:spcAft>
                  <a:spcPts val="0"/>
                </a:spcAft>
              </a:pPr>
              <a:r>
                <a:rPr lang="sq-AL" sz="1200" dirty="0">
                  <a:solidFill>
                    <a:schemeClr val="bg2">
                      <a:lumMod val="10000"/>
                    </a:schemeClr>
                  </a:solidFill>
                </a:rPr>
                <a:t>TIK SI FAKTOR NXITËS</a:t>
              </a:r>
              <a:endParaRPr lang="en-US" sz="11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8688" name="Text Box 52"/>
            <p:cNvSpPr txBox="1">
              <a:spLocks noChangeArrowheads="1"/>
            </p:cNvSpPr>
            <p:nvPr/>
          </p:nvSpPr>
          <p:spPr bwMode="gray">
            <a:xfrm>
              <a:off x="780303" y="5112984"/>
              <a:ext cx="2121695" cy="72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581025" marR="556260" algn="ctr">
                <a:lnSpc>
                  <a:spcPct val="115000"/>
                </a:lnSpc>
                <a:spcAft>
                  <a:spcPts val="0"/>
                </a:spcAft>
              </a:pPr>
              <a:r>
                <a:rPr lang="sq-AL" sz="1200" dirty="0"/>
                <a:t>TIK SI INFRASTRUKTURË</a:t>
              </a:r>
              <a:endParaRPr lang="en-US" sz="1100" dirty="0"/>
            </a:p>
            <a:p>
              <a:pPr marL="473075" marR="449580" indent="236220" algn="ctr">
                <a:lnSpc>
                  <a:spcPct val="115000"/>
                </a:lnSpc>
                <a:spcAft>
                  <a:spcPts val="0"/>
                </a:spcAft>
              </a:pPr>
              <a:r>
                <a:rPr lang="sq-AL" sz="1200" dirty="0"/>
                <a:t> </a:t>
              </a:r>
              <a:endParaRPr lang="en-US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8689" name="Text Box 52"/>
            <p:cNvSpPr txBox="1">
              <a:spLocks noChangeArrowheads="1"/>
            </p:cNvSpPr>
            <p:nvPr/>
          </p:nvSpPr>
          <p:spPr bwMode="gray">
            <a:xfrm>
              <a:off x="1222375" y="3800097"/>
              <a:ext cx="1346255" cy="941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R="222250" indent="236220" algn="ctr">
                <a:lnSpc>
                  <a:spcPct val="115000"/>
                </a:lnSpc>
                <a:spcAft>
                  <a:spcPts val="0"/>
                </a:spcAft>
              </a:pPr>
              <a:r>
                <a:rPr lang="sq-AL" sz="1200" dirty="0"/>
                <a:t>TIK SI POLITIKË</a:t>
              </a:r>
              <a:endParaRPr lang="en-US" sz="1100" dirty="0"/>
            </a:p>
            <a:p>
              <a:pPr marR="222250" indent="236220" algn="ctr">
                <a:lnSpc>
                  <a:spcPct val="115000"/>
                </a:lnSpc>
                <a:spcAft>
                  <a:spcPts val="0"/>
                </a:spcAft>
              </a:pPr>
              <a:r>
                <a:rPr lang="sq-AL" sz="1200" dirty="0"/>
                <a:t>SEKTORIALE</a:t>
              </a:r>
              <a:endParaRPr lang="en-US" sz="1100" dirty="0"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24" name="Grupper 32"/>
          <p:cNvGrpSpPr>
            <a:grpSpLocks/>
          </p:cNvGrpSpPr>
          <p:nvPr/>
        </p:nvGrpSpPr>
        <p:grpSpPr bwMode="auto">
          <a:xfrm>
            <a:off x="5875338" y="2133603"/>
            <a:ext cx="3087687" cy="1206500"/>
            <a:chOff x="2400934" y="2133600"/>
            <a:chExt cx="5219066" cy="1205943"/>
          </a:xfrm>
        </p:grpSpPr>
        <p:sp>
          <p:nvSpPr>
            <p:cNvPr id="27" name="Rektangel 24"/>
            <p:cNvSpPr/>
            <p:nvPr/>
          </p:nvSpPr>
          <p:spPr>
            <a:xfrm>
              <a:off x="2400934" y="2133600"/>
              <a:ext cx="5219066" cy="120594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28" name="Tekstboks 26"/>
            <p:cNvSpPr txBox="1">
              <a:spLocks noChangeArrowheads="1"/>
            </p:cNvSpPr>
            <p:nvPr/>
          </p:nvSpPr>
          <p:spPr bwMode="auto">
            <a:xfrm>
              <a:off x="2514600" y="2261697"/>
              <a:ext cx="4702901" cy="853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90170" marR="132715">
                <a:lnSpc>
                  <a:spcPct val="150000"/>
                </a:lnSpc>
                <a:spcAft>
                  <a:spcPts val="0"/>
                </a:spcAft>
              </a:pPr>
              <a:r>
                <a:rPr lang="sq-AL" sz="1100" dirty="0" smtClean="0">
                  <a:solidFill>
                    <a:schemeClr val="bg2">
                      <a:lumMod val="10000"/>
                    </a:schemeClr>
                  </a:solidFill>
                </a:rPr>
                <a:t>Tregu </a:t>
              </a: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Dixhital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90170" marR="132715">
                <a:lnSpc>
                  <a:spcPct val="150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 </a:t>
              </a:r>
              <a:r>
                <a:rPr lang="sq-AL" sz="1100" dirty="0" smtClean="0">
                  <a:solidFill>
                    <a:schemeClr val="bg2">
                      <a:lumMod val="10000"/>
                    </a:schemeClr>
                  </a:solidFill>
                </a:rPr>
                <a:t>Inovacioni </a:t>
              </a: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social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90170" marR="132715">
                <a:lnSpc>
                  <a:spcPct val="150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 </a:t>
              </a:r>
              <a:r>
                <a:rPr lang="sq-AL" sz="1100" dirty="0" smtClean="0">
                  <a:solidFill>
                    <a:schemeClr val="bg2">
                      <a:lumMod val="10000"/>
                    </a:schemeClr>
                  </a:solidFill>
                </a:rPr>
                <a:t>e-Leadership </a:t>
              </a: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për ndërmarrjet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29" name="Grupper 34"/>
          <p:cNvGrpSpPr>
            <a:grpSpLocks/>
          </p:cNvGrpSpPr>
          <p:nvPr/>
        </p:nvGrpSpPr>
        <p:grpSpPr bwMode="auto">
          <a:xfrm>
            <a:off x="5875338" y="3416301"/>
            <a:ext cx="3392486" cy="1206502"/>
            <a:chOff x="2400934" y="3416300"/>
            <a:chExt cx="5734263" cy="1205933"/>
          </a:xfrm>
        </p:grpSpPr>
        <p:sp>
          <p:nvSpPr>
            <p:cNvPr id="30" name="Rektangel 25"/>
            <p:cNvSpPr/>
            <p:nvPr/>
          </p:nvSpPr>
          <p:spPr>
            <a:xfrm>
              <a:off x="2400934" y="3416300"/>
              <a:ext cx="5219066" cy="120593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31" name="Tekstboks 28"/>
            <p:cNvSpPr txBox="1">
              <a:spLocks noChangeArrowheads="1"/>
            </p:cNvSpPr>
            <p:nvPr/>
          </p:nvSpPr>
          <p:spPr bwMode="auto">
            <a:xfrm>
              <a:off x="2541571" y="3509477"/>
              <a:ext cx="5593626" cy="10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57150" marR="188595">
                <a:lnSpc>
                  <a:spcPct val="115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TIK si KET për Kërkimin Shkencor &amp; Inovacionin 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57150">
                <a:lnSpc>
                  <a:spcPct val="115000"/>
                </a:lnSpc>
                <a:spcBef>
                  <a:spcPts val="40"/>
                </a:spcBef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 </a:t>
              </a:r>
              <a:r>
                <a:rPr lang="sq-AL" sz="1100" dirty="0" smtClean="0">
                  <a:solidFill>
                    <a:schemeClr val="bg2">
                      <a:lumMod val="10000"/>
                    </a:schemeClr>
                  </a:solidFill>
                </a:rPr>
                <a:t>Mbështetje </a:t>
              </a: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ndaj ndërmarrjeve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57150">
                <a:lnSpc>
                  <a:spcPct val="115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 </a:t>
              </a:r>
              <a:r>
                <a:rPr lang="sq-AL" sz="1100" dirty="0" smtClean="0">
                  <a:solidFill>
                    <a:schemeClr val="bg2">
                      <a:lumMod val="10000"/>
                    </a:schemeClr>
                  </a:solidFill>
                </a:rPr>
                <a:t>Aftësitë </a:t>
              </a: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Dixhitale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 </a:t>
              </a:r>
              <a:endParaRPr lang="da-DK" sz="1100" dirty="0">
                <a:solidFill>
                  <a:srgbClr val="171717"/>
                </a:solidFill>
              </a:endParaRPr>
            </a:p>
          </p:txBody>
        </p:sp>
      </p:grpSp>
      <p:grpSp>
        <p:nvGrpSpPr>
          <p:cNvPr id="32" name="Grupper 35"/>
          <p:cNvGrpSpPr>
            <a:grpSpLocks/>
          </p:cNvGrpSpPr>
          <p:nvPr/>
        </p:nvGrpSpPr>
        <p:grpSpPr bwMode="auto">
          <a:xfrm>
            <a:off x="5875338" y="4711702"/>
            <a:ext cx="3087687" cy="1206500"/>
            <a:chOff x="2400934" y="4711700"/>
            <a:chExt cx="5219066" cy="1205909"/>
          </a:xfrm>
        </p:grpSpPr>
        <p:sp>
          <p:nvSpPr>
            <p:cNvPr id="33" name="Rektangel 22"/>
            <p:cNvSpPr/>
            <p:nvPr/>
          </p:nvSpPr>
          <p:spPr>
            <a:xfrm>
              <a:off x="2400934" y="4711700"/>
              <a:ext cx="5219066" cy="120590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34" name="Tekstboks 31"/>
            <p:cNvSpPr txBox="1">
              <a:spLocks noChangeArrowheads="1"/>
            </p:cNvSpPr>
            <p:nvPr/>
          </p:nvSpPr>
          <p:spPr bwMode="auto">
            <a:xfrm>
              <a:off x="2541572" y="4849282"/>
              <a:ext cx="3207658" cy="481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7150">
                <a:lnSpc>
                  <a:spcPct val="115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Internet me brez të gjerë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sq-AL" sz="1100" dirty="0">
                  <a:solidFill>
                    <a:schemeClr val="bg2">
                      <a:lumMod val="10000"/>
                    </a:schemeClr>
                  </a:solidFill>
                </a:rPr>
                <a:t> </a:t>
              </a:r>
              <a:endParaRPr lang="en-US" sz="1050" dirty="0">
                <a:solidFill>
                  <a:schemeClr val="bg2">
                    <a:lumMod val="10000"/>
                  </a:schemeClr>
                </a:solidFill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35" name="Rectangle 5"/>
          <p:cNvSpPr txBox="1">
            <a:spLocks noChangeArrowheads="1"/>
          </p:cNvSpPr>
          <p:nvPr/>
        </p:nvSpPr>
        <p:spPr bwMode="gray">
          <a:xfrm>
            <a:off x="336016" y="1083949"/>
            <a:ext cx="782902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sq-AL" sz="2400" dirty="0">
                <a:solidFill>
                  <a:schemeClr val="bg2">
                    <a:lumMod val="10000"/>
                  </a:schemeClr>
                </a:solidFill>
              </a:rPr>
              <a:t>rioritetet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K</a:t>
            </a:r>
            <a:r>
              <a:rPr lang="sq-AL" sz="2400" dirty="0" smtClean="0">
                <a:solidFill>
                  <a:schemeClr val="bg2">
                    <a:lumMod val="10000"/>
                  </a:schemeClr>
                </a:solidFill>
              </a:rPr>
              <a:t>ryesore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për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sq-AL" sz="2400" dirty="0" smtClean="0">
                <a:solidFill>
                  <a:schemeClr val="bg2">
                    <a:lumMod val="10000"/>
                  </a:schemeClr>
                </a:solidFill>
              </a:rPr>
              <a:t>“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R</a:t>
            </a:r>
            <a:r>
              <a:rPr lang="sq-AL" sz="2400" dirty="0" smtClean="0">
                <a:solidFill>
                  <a:schemeClr val="bg2">
                    <a:lumMod val="10000"/>
                  </a:schemeClr>
                </a:solidFill>
              </a:rPr>
              <a:t>ritjen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D</a:t>
            </a:r>
            <a:r>
              <a:rPr lang="sq-AL" sz="2400" dirty="0" smtClean="0">
                <a:solidFill>
                  <a:schemeClr val="bg2">
                    <a:lumMod val="10000"/>
                  </a:schemeClr>
                </a:solidFill>
              </a:rPr>
              <a:t>ixhitale</a:t>
            </a:r>
            <a:r>
              <a:rPr lang="sq-AL" sz="2400" dirty="0">
                <a:solidFill>
                  <a:schemeClr val="bg2">
                    <a:lumMod val="10000"/>
                  </a:schemeClr>
                </a:solidFill>
              </a:rPr>
              <a:t>”, 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963879"/>
              </p:ext>
            </p:extLst>
          </p:nvPr>
        </p:nvGraphicFramePr>
        <p:xfrm>
          <a:off x="2857499" y="1826276"/>
          <a:ext cx="6067426" cy="32818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2952751"/>
                <a:gridCol w="3114675"/>
              </a:tblGrid>
              <a:tr h="328184">
                <a:tc>
                  <a:txBody>
                    <a:bodyPr/>
                    <a:lstStyle/>
                    <a:p>
                      <a:pPr marL="13843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000" dirty="0">
                          <a:effectLst/>
                        </a:rPr>
                        <a:t>ADMINISTRATA </a:t>
                      </a:r>
                      <a:r>
                        <a:rPr lang="sq-AL" sz="1000" dirty="0" smtClean="0">
                          <a:effectLst/>
                        </a:rPr>
                        <a:t>PUBLIKE</a:t>
                      </a:r>
                      <a:r>
                        <a:rPr lang="sq-AL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539" marR="54539" marT="0" marB="0" anchor="ctr">
                    <a:solidFill>
                      <a:srgbClr val="820082"/>
                    </a:solidFill>
                  </a:tcPr>
                </a:tc>
                <a:tc>
                  <a:txBody>
                    <a:bodyPr/>
                    <a:lstStyle/>
                    <a:p>
                      <a:pPr marR="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000" dirty="0">
                          <a:effectLst/>
                        </a:rPr>
                        <a:t>RRITJA DIXHITALE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539" marR="54539" marT="0" marB="0" anchor="ctr">
                    <a:solidFill>
                      <a:srgbClr val="820082"/>
                    </a:solidFill>
                  </a:tcPr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5810906" y="2166509"/>
            <a:ext cx="0" cy="3749040"/>
          </a:xfrm>
          <a:prstGeom prst="line">
            <a:avLst/>
          </a:prstGeom>
          <a:ln w="9525">
            <a:solidFill>
              <a:srgbClr val="820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E41E-14E7-4745-A010-9139FB43FFF8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EB05-0856-435B-A256-872C6205AB21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gray">
          <a:xfrm>
            <a:off x="336016" y="1083949"/>
            <a:ext cx="782902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Investimet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Qeveritare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në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Fushën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TIK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1743075"/>
            <a:ext cx="798195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Përmirësimi </a:t>
            </a:r>
            <a:r>
              <a:rPr lang="sq-AL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 </a:t>
            </a:r>
            <a:r>
              <a:rPr lang="sq-AL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shërbimeve</a:t>
            </a:r>
            <a:r>
              <a:rPr lang="sq-AL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ndaj publikut</a:t>
            </a:r>
            <a:r>
              <a:rPr lang="sq-AL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;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Përmirësimi i efiçencës së Qeverisë në </a:t>
            </a:r>
            <a:r>
              <a:rPr lang="sq-AL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administrimin e të ardhurave dhe shpenzimeve;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Ndihma e sistemeve TIK në aplikimin me sukses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në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proceset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e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reformimit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të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AP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në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nivel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qendror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dhe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lokal</a:t>
            </a:r>
            <a:r>
              <a:rPr lang="sq-AL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;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</a:t>
            </a:r>
            <a:r>
              <a:rPr lang="sq-AL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itja </a:t>
            </a:r>
            <a:r>
              <a:rPr lang="sq-AL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 efiçencës së sektorit prodhues, </a:t>
            </a:r>
            <a:r>
              <a:rPr lang="sq-AL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Bujqësi, </a:t>
            </a:r>
            <a:r>
              <a:rPr lang="sq-AL" sz="2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Turizëm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</a:t>
            </a:r>
            <a:r>
              <a:rPr lang="sq-AL" sz="2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Industri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etj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.,</a:t>
            </a:r>
            <a:r>
              <a:rPr lang="sq-AL" sz="2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sq-AL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nëpërmjet sistemeve të </a:t>
            </a:r>
            <a:r>
              <a:rPr lang="sq-AL" sz="2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TIK;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427" y="1760224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CCC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☛</a:t>
            </a:r>
            <a:endParaRPr lang="en-US" sz="2400" dirty="0">
              <a:solidFill>
                <a:srgbClr val="CCCC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426" y="2298089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CCC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☛</a:t>
            </a:r>
            <a:endParaRPr lang="en-US" sz="2400" dirty="0">
              <a:solidFill>
                <a:srgbClr val="CCCC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775" y="3298226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CCC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☛</a:t>
            </a:r>
            <a:endParaRPr lang="en-US" sz="2400" dirty="0">
              <a:solidFill>
                <a:srgbClr val="CCCC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775" y="383639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CCC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☛</a:t>
            </a:r>
            <a:endParaRPr lang="en-US" sz="2400" dirty="0">
              <a:solidFill>
                <a:srgbClr val="CCCC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9598" y="4346572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CCC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☛</a:t>
            </a:r>
            <a:endParaRPr lang="en-US" sz="2400" dirty="0">
              <a:solidFill>
                <a:srgbClr val="CC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04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E41E-14E7-4745-A010-9139FB43FFF8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EB05-0856-435B-A256-872C6205AB21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gray">
          <a:xfrm>
            <a:off x="336016" y="1083949"/>
            <a:ext cx="782902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Investimet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Qeveritare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në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Fushën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TIK</a:t>
            </a:r>
          </a:p>
        </p:txBody>
      </p:sp>
      <p:sp>
        <p:nvSpPr>
          <p:cNvPr id="8" name="Rectangle 7"/>
          <p:cNvSpPr/>
          <p:nvPr/>
        </p:nvSpPr>
        <p:spPr>
          <a:xfrm>
            <a:off x="597218" y="1743075"/>
            <a:ext cx="8089582" cy="436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Administrimi </a:t>
            </a:r>
            <a:r>
              <a:rPr lang="sq-AL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dhe standardizimi </a:t>
            </a:r>
            <a:r>
              <a:rPr lang="sq-A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 bazës së të dhënave shtetërore si një mjet ndihmës në </a:t>
            </a:r>
            <a:r>
              <a:rPr lang="sq-AL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mirëfunksionimin</a:t>
            </a:r>
            <a:r>
              <a:rPr lang="sq-A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dhe administrimin e informacionit në shërbim të rritjes së shërbimeve ndaj biznesit dhe qytetarit</a:t>
            </a:r>
            <a:r>
              <a:rPr lang="sq-AL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;</a:t>
            </a:r>
            <a:endParaRPr lang="en-US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en-US" sz="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Rritja e kapaciteteve </a:t>
            </a:r>
            <a:r>
              <a:rPr lang="sq-A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njerëzore duke filluar përdorimin e teknologjive të reja nga sistemi parashkollor deri në administratën publike dhe drejtuesit e lartë</a:t>
            </a:r>
            <a:r>
              <a:rPr lang="sq-AL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;</a:t>
            </a:r>
            <a:endParaRPr lang="en-US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en-US" sz="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Rritja e performancës </a:t>
            </a:r>
            <a:r>
              <a:rPr lang="sq-A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dhe efiçencës së pushtetit lokal nëpërmjet përdorimit të sistemeve dhe metodologjive të reja nëpërmjet TIK</a:t>
            </a:r>
            <a:r>
              <a:rPr lang="sq-AL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;</a:t>
            </a:r>
            <a:endParaRPr lang="en-US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en-US" sz="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Rritja e transparencës </a:t>
            </a:r>
            <a:r>
              <a:rPr lang="sq-AL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në shërbim të komunikimit me publikun dhe luftës kundër korrupsionit;</a:t>
            </a:r>
            <a:endParaRPr lang="en-US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427" y="1760224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CCC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☛</a:t>
            </a:r>
            <a:endParaRPr lang="en-US" sz="2400" dirty="0">
              <a:solidFill>
                <a:srgbClr val="CCCC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775" y="3298226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CCC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☛</a:t>
            </a:r>
            <a:endParaRPr lang="en-US" sz="2400" dirty="0">
              <a:solidFill>
                <a:srgbClr val="CCCC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775" y="420787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CCC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☛</a:t>
            </a:r>
            <a:endParaRPr lang="en-US" sz="2400" dirty="0">
              <a:solidFill>
                <a:srgbClr val="CCCC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0073" y="523239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CCC00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☛</a:t>
            </a:r>
            <a:endParaRPr lang="en-US" sz="2400" dirty="0">
              <a:solidFill>
                <a:srgbClr val="CC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24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E41E-14E7-4745-A010-9139FB43FFF8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EB05-0856-435B-A256-872C6205AB21}" type="slidenum">
              <a:rPr lang="en-US" smtClean="0"/>
              <a:t>14</a:t>
            </a:fld>
            <a:endParaRPr lang="en-US"/>
          </a:p>
        </p:txBody>
      </p:sp>
      <p:pic>
        <p:nvPicPr>
          <p:cNvPr id="12290" name="Picture 2" descr="http://arrows-free.com/highresolution/l_1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6198"/>
          <a:stretch/>
        </p:blipFill>
        <p:spPr bwMode="auto">
          <a:xfrm>
            <a:off x="123824" y="1905000"/>
            <a:ext cx="4048125" cy="367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6015" y="5771883"/>
            <a:ext cx="8459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bg-BG" b="1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Përmirësimi</a:t>
            </a:r>
            <a:r>
              <a:rPr lang="en-US" b="1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</a:t>
            </a:r>
            <a:r>
              <a:rPr lang="bg-BG" b="1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bg-BG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mjedisit rregullator dhe </a:t>
            </a:r>
            <a:r>
              <a:rPr lang="bg-BG" b="1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rindërtimi </a:t>
            </a:r>
            <a:r>
              <a:rPr lang="en-US" b="1" dirty="0" err="1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</a:t>
            </a:r>
            <a:r>
              <a:rPr lang="bg-BG" b="1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bg-BG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strukturës së re inxhinierike duke ndërtuar koordinimin </a:t>
            </a:r>
            <a:r>
              <a:rPr lang="bg-BG" b="1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institucional</a:t>
            </a:r>
            <a:endParaRPr lang="en-US" b="1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gray">
          <a:xfrm>
            <a:off x="336016" y="1083949"/>
            <a:ext cx="782902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Tik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kundër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korrupsionit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		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6824" y="4977734"/>
            <a:ext cx="7787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bg-BG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Ndërtimi</a:t>
            </a:r>
            <a:r>
              <a:rPr lang="it-IT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</a:t>
            </a:r>
            <a:r>
              <a:rPr lang="bg-BG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infrastrukturës së nevojshme (Dixhitalizimi dhe Modernizimi + Ndërtim); </a:t>
            </a:r>
            <a:endParaRPr lang="en-US" b="1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10209" y="3901016"/>
            <a:ext cx="4741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bg-BG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Model </a:t>
            </a:r>
            <a:r>
              <a:rPr lang="en-US" b="1" dirty="0" err="1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</a:t>
            </a:r>
            <a:r>
              <a:rPr lang="bg-BG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qendërzuar </a:t>
            </a:r>
            <a:r>
              <a:rPr lang="en-US" b="1" dirty="0" err="1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</a:t>
            </a:r>
            <a:r>
              <a:rPr lang="bg-BG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ofrimit të shërbimit</a:t>
            </a:r>
            <a:endParaRPr lang="en-US" b="1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6124" y="3132191"/>
            <a:ext cx="5761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bg-BG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Rritj</a:t>
            </a:r>
            <a:r>
              <a:rPr lang="en-US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</a:t>
            </a:r>
            <a:r>
              <a:rPr lang="bg-BG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e përgjegjshmërisë duke publikuar rezultatet e performancës</a:t>
            </a:r>
            <a:endParaRPr lang="en-US" b="1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43324" y="2312941"/>
            <a:ext cx="5284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bg-BG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Përmirësimi dhe Konsolidimi i Zhvillimit të Infrastrukturës </a:t>
            </a:r>
            <a:r>
              <a:rPr lang="en-US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TIK</a:t>
            </a:r>
            <a:endParaRPr lang="en-US" b="1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64525" y="4443267"/>
            <a:ext cx="7063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bg-BG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Vendosj</a:t>
            </a:r>
            <a:r>
              <a:rPr lang="it-IT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</a:t>
            </a:r>
            <a:r>
              <a:rPr lang="bg-BG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e një sistemi monitorimi të brendshëm </a:t>
            </a:r>
            <a:endParaRPr lang="en-US" b="1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6" name="Picture 8" descr="http://blog.spencerhall.com/Portals/235310/images/creativity-innovation-succe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9065">
            <a:off x="546019" y="2259345"/>
            <a:ext cx="2421362" cy="1459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02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AE41E-14E7-4745-A010-9139FB43FFF8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EB05-0856-435B-A256-872C6205AB21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611852"/>
              </p:ext>
            </p:extLst>
          </p:nvPr>
        </p:nvGraphicFramePr>
        <p:xfrm>
          <a:off x="523875" y="1172122"/>
          <a:ext cx="7962900" cy="50665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181475"/>
                <a:gridCol w="3781425"/>
              </a:tblGrid>
              <a:tr h="276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8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Fortësitë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sq-A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Qeverisje </a:t>
                      </a:r>
                      <a:r>
                        <a:rPr lang="sq-AL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</a:t>
                      </a:r>
                      <a:r>
                        <a:rPr lang="sq-A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qartë dhe </a:t>
                      </a:r>
                      <a:r>
                        <a:rPr lang="sq-AL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mirëcaktuar për </a:t>
                      </a:r>
                      <a:r>
                        <a:rPr lang="sq-A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dixhitalizimin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sq-A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Institucione funksionale të angazhuara për implementimin e strategjisë për axhendën dixhitale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sq-A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Një sistem i strukturuar sipas përparësive, veprimeve dhe indikatorëve  që do merren si bazë për administratën qendrore dhe lokale lidhur me inovacionin dhe rritjen dixhitale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42950" lvl="1" indent="-285750"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sq-A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Afatet e parashikuara për planin e veprimeve dhe zbatimin e tyre të shpejt, të mirëpërcaktuar dhe të monitoruar,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sq-A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Rritja e përdorimit të internetit nga qytetarët shqiptar nëpërmjet uljes së Hendekut Dixhital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sq-A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Orientimi drejt Smart Cities dhe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sq-A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Vendosja e qytetarëve në qendër të strategjisë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954" marR="56954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800" u="sng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Dobësitë</a:t>
                      </a:r>
                      <a:endParaRPr lang="en-US" sz="18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Niveli aktual i dixhitalizimi i kufizuar në krahasim me vendet e rajonit dhe ato të Evropës</a:t>
                      </a:r>
                      <a:endParaRPr lang="en-US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Nevojë për investime madhore për të arritur nivele të krahasueshme me rajonin dhe BE</a:t>
                      </a:r>
                      <a:endParaRPr lang="en-US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Mungesë e profesionistëve të specializuar në fusha të caktuara të TIK</a:t>
                      </a:r>
                      <a:endParaRPr lang="en-US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i ulët i kulturës dixhitale në popullatë</a:t>
                      </a:r>
                      <a:endParaRPr lang="en-US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954" marR="56954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1949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800" u="sng" spc="-5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Mundësitë</a:t>
                      </a:r>
                      <a:endParaRPr lang="en-US" sz="18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Përcaktimi i një koordinimi strategjik operativ dhe nivel bashkëpunmi strukturor i të gjithë aktorëve publik</a:t>
                      </a:r>
                      <a:endParaRPr lang="en-US" sz="12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Një strategji e qartë e mirëpërcaktuar që lejon sektorin privat që të përcaktoj planin e investimeve në afatin e gjatë dhe të mesëm.</a:t>
                      </a:r>
                      <a:endParaRPr lang="en-US" sz="12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Ofrimi i shërbimeve të unifikuara të shërbimeve </a:t>
                      </a:r>
                      <a:endParaRPr lang="en-US" sz="1200" dirty="0" smtClean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2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publike </a:t>
                      </a:r>
                      <a:r>
                        <a:rPr lang="sq-AL" sz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për qytetarët </a:t>
                      </a:r>
                      <a:endParaRPr lang="en-US" sz="12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954" marR="56954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8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Kërcënimet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Fragmentizimi i burimeve dhe mbivendosja e investimeve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Mundësi e mos shfrytëzimit të ekonomive të shkallës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q-A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Mungesë sinergjish gjatë procesit të koordinimit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6954" marR="56954" marT="0" marB="0">
                    <a:solidFill>
                      <a:srgbClr val="820082"/>
                    </a:solidFill>
                  </a:tcPr>
                </a:tc>
              </a:tr>
            </a:tbl>
          </a:graphicData>
        </a:graphic>
      </p:graphicFrame>
      <p:sp>
        <p:nvSpPr>
          <p:cNvPr id="7" name="Ellipse 74"/>
          <p:cNvSpPr>
            <a:spLocks noChangeArrowheads="1"/>
          </p:cNvSpPr>
          <p:nvPr/>
        </p:nvSpPr>
        <p:spPr bwMode="auto">
          <a:xfrm>
            <a:off x="7910513" y="3859213"/>
            <a:ext cx="471487" cy="471487"/>
          </a:xfrm>
          <a:prstGeom prst="ellipse">
            <a:avLst/>
          </a:prstGeom>
          <a:solidFill>
            <a:srgbClr val="CCCC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801688">
              <a:spcBef>
                <a:spcPct val="20000"/>
              </a:spcBef>
            </a:pPr>
            <a:r>
              <a:rPr lang="en-US" b="1" noProof="1" smtClean="0">
                <a:solidFill>
                  <a:schemeClr val="tx2"/>
                </a:solidFill>
                <a:cs typeface="Arial" charset="0"/>
              </a:rPr>
              <a:t>2</a:t>
            </a:r>
            <a:endParaRPr lang="en-US" b="1" noProof="1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8" name="Ellipse 74"/>
          <p:cNvSpPr>
            <a:spLocks noChangeArrowheads="1"/>
          </p:cNvSpPr>
          <p:nvPr/>
        </p:nvSpPr>
        <p:spPr bwMode="auto">
          <a:xfrm>
            <a:off x="4176713" y="3811588"/>
            <a:ext cx="471487" cy="471487"/>
          </a:xfrm>
          <a:prstGeom prst="ellipse">
            <a:avLst/>
          </a:prstGeom>
          <a:solidFill>
            <a:srgbClr val="CCCC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801688">
              <a:spcBef>
                <a:spcPct val="20000"/>
              </a:spcBef>
            </a:pPr>
            <a:r>
              <a:rPr lang="en-US" b="1" noProof="1" smtClean="0">
                <a:solidFill>
                  <a:schemeClr val="tx2"/>
                </a:solidFill>
                <a:cs typeface="Arial" charset="0"/>
              </a:rPr>
              <a:t>1</a:t>
            </a:r>
            <a:endParaRPr lang="en-US" b="1" noProof="1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9" name="Ellipse 74"/>
          <p:cNvSpPr>
            <a:spLocks noChangeArrowheads="1"/>
          </p:cNvSpPr>
          <p:nvPr/>
        </p:nvSpPr>
        <p:spPr bwMode="auto">
          <a:xfrm>
            <a:off x="7910513" y="5802313"/>
            <a:ext cx="471487" cy="471487"/>
          </a:xfrm>
          <a:prstGeom prst="ellipse">
            <a:avLst/>
          </a:prstGeom>
          <a:solidFill>
            <a:srgbClr val="CCCC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801688">
              <a:spcBef>
                <a:spcPct val="20000"/>
              </a:spcBef>
            </a:pPr>
            <a:r>
              <a:rPr lang="en-US" b="1" noProof="1" smtClean="0">
                <a:solidFill>
                  <a:schemeClr val="tx2"/>
                </a:solidFill>
                <a:cs typeface="Arial" charset="0"/>
              </a:rPr>
              <a:t>4</a:t>
            </a:r>
            <a:endParaRPr lang="en-US" b="1" noProof="1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10" name="Ellipse 74"/>
          <p:cNvSpPr>
            <a:spLocks noChangeArrowheads="1"/>
          </p:cNvSpPr>
          <p:nvPr/>
        </p:nvSpPr>
        <p:spPr bwMode="auto">
          <a:xfrm>
            <a:off x="4176713" y="5802312"/>
            <a:ext cx="471487" cy="471487"/>
          </a:xfrm>
          <a:prstGeom prst="ellipse">
            <a:avLst/>
          </a:prstGeom>
          <a:solidFill>
            <a:srgbClr val="CCCC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801688">
              <a:spcBef>
                <a:spcPct val="20000"/>
              </a:spcBef>
            </a:pPr>
            <a:r>
              <a:rPr lang="en-US" b="1" noProof="1" smtClean="0">
                <a:solidFill>
                  <a:schemeClr val="tx2"/>
                </a:solidFill>
                <a:cs typeface="Arial" charset="0"/>
              </a:rPr>
              <a:t>3</a:t>
            </a:r>
            <a:endParaRPr lang="en-US" b="1" noProof="1">
              <a:solidFill>
                <a:schemeClr val="tx2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69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100000">
              <a:srgbClr val="00206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 txBox="1">
            <a:spLocks noChangeArrowheads="1"/>
          </p:cNvSpPr>
          <p:nvPr/>
        </p:nvSpPr>
        <p:spPr bwMode="gray">
          <a:xfrm>
            <a:off x="0" y="2830513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ctr" defTabSz="914400" eaLnBrk="0" hangingPunct="0">
              <a:lnSpc>
                <a:spcPct val="95000"/>
              </a:lnSpc>
            </a:pPr>
            <a:r>
              <a:rPr lang="en-US" sz="6000" b="1" dirty="0" smtClean="0">
                <a:solidFill>
                  <a:schemeClr val="tx2"/>
                </a:solidFill>
                <a:cs typeface="Arial" charset="0"/>
              </a:rPr>
              <a:t>PYETJE?</a:t>
            </a:r>
            <a:endParaRPr lang="en-US" sz="6000" b="1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gray">
          <a:xfrm>
            <a:off x="336016" y="1865446"/>
            <a:ext cx="8486256" cy="49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Në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</a:rPr>
              <a:t>këtë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program </a:t>
            </a:r>
            <a:r>
              <a:rPr lang="bg-BG" sz="1600" dirty="0" smtClean="0">
                <a:solidFill>
                  <a:schemeClr val="bg2">
                    <a:lumMod val="10000"/>
                  </a:schemeClr>
                </a:solidFill>
              </a:rPr>
              <a:t>është </a:t>
            </a:r>
            <a:r>
              <a:rPr lang="bg-BG" sz="1600" dirty="0">
                <a:solidFill>
                  <a:schemeClr val="bg2">
                    <a:lumMod val="10000"/>
                  </a:schemeClr>
                </a:solidFill>
              </a:rPr>
              <a:t>përcaktuar se qeveria do të punojë </a:t>
            </a:r>
            <a:r>
              <a:rPr lang="bg-BG" sz="1600" dirty="0" smtClean="0">
                <a:solidFill>
                  <a:schemeClr val="bg2">
                    <a:lumMod val="10000"/>
                  </a:schemeClr>
                </a:solidFill>
              </a:rPr>
              <a:t>në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bg-BG" sz="1600" b="1" dirty="0" smtClean="0">
                <a:solidFill>
                  <a:schemeClr val="bg2">
                    <a:lumMod val="10000"/>
                  </a:schemeClr>
                </a:solidFill>
              </a:rPr>
              <a:t>3 </a:t>
            </a:r>
            <a:r>
              <a:rPr lang="bg-BG" sz="1600" b="1" dirty="0">
                <a:solidFill>
                  <a:schemeClr val="bg2">
                    <a:lumMod val="10000"/>
                  </a:schemeClr>
                </a:solidFill>
              </a:rPr>
              <a:t>drejtime </a:t>
            </a:r>
            <a:r>
              <a:rPr lang="bg-BG" sz="1600" dirty="0">
                <a:solidFill>
                  <a:schemeClr val="bg2">
                    <a:lumMod val="10000"/>
                  </a:schemeClr>
                </a:solidFill>
              </a:rPr>
              <a:t>kryesore duke vendosur objektiva të matshme: 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defTabSz="801688"/>
            <a:endParaRPr lang="en-US" sz="1600" dirty="0">
              <a:solidFill>
                <a:srgbClr val="171717"/>
              </a:solidFill>
            </a:endParaRPr>
          </a:p>
        </p:txBody>
      </p:sp>
      <p:sp>
        <p:nvSpPr>
          <p:cNvPr id="24579" name="Rectangle 5"/>
          <p:cNvSpPr txBox="1">
            <a:spLocks noChangeArrowheads="1"/>
          </p:cNvSpPr>
          <p:nvPr/>
        </p:nvSpPr>
        <p:spPr bwMode="gray">
          <a:xfrm>
            <a:off x="336016" y="1083949"/>
            <a:ext cx="782902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</a:pPr>
            <a:r>
              <a:rPr lang="bg-BG" sz="2400" b="1" dirty="0" smtClean="0">
                <a:solidFill>
                  <a:schemeClr val="bg2">
                    <a:lumMod val="10000"/>
                  </a:schemeClr>
                </a:solidFill>
              </a:rPr>
              <a:t>Programi </a:t>
            </a:r>
            <a:r>
              <a:rPr lang="bg-BG" sz="2400" b="1" dirty="0">
                <a:solidFill>
                  <a:schemeClr val="bg2">
                    <a:lumMod val="10000"/>
                  </a:schemeClr>
                </a:solidFill>
              </a:rPr>
              <a:t>i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Q</a:t>
            </a:r>
            <a:r>
              <a:rPr lang="bg-BG" sz="2400" b="1" dirty="0" smtClean="0">
                <a:solidFill>
                  <a:schemeClr val="bg2">
                    <a:lumMod val="10000"/>
                  </a:schemeClr>
                </a:solidFill>
              </a:rPr>
              <a:t>everisë </a:t>
            </a:r>
            <a:r>
              <a:rPr lang="bg-BG" sz="2400" b="1" dirty="0">
                <a:solidFill>
                  <a:schemeClr val="bg2">
                    <a:lumMod val="10000"/>
                  </a:schemeClr>
                </a:solidFill>
              </a:rPr>
              <a:t>2013-2017</a:t>
            </a:r>
            <a:endParaRPr lang="en-US" sz="2400" b="1" dirty="0">
              <a:solidFill>
                <a:srgbClr val="171717"/>
              </a:solidFill>
            </a:endParaRPr>
          </a:p>
        </p:txBody>
      </p:sp>
      <p:grpSp>
        <p:nvGrpSpPr>
          <p:cNvPr id="24580" name="Group 20"/>
          <p:cNvGrpSpPr>
            <a:grpSpLocks/>
          </p:cNvGrpSpPr>
          <p:nvPr/>
        </p:nvGrpSpPr>
        <p:grpSpPr bwMode="auto">
          <a:xfrm>
            <a:off x="338657" y="2581282"/>
            <a:ext cx="5693833" cy="3582454"/>
            <a:chOff x="863600" y="2183346"/>
            <a:chExt cx="5693833" cy="3582454"/>
          </a:xfrm>
        </p:grpSpPr>
        <p:sp>
          <p:nvSpPr>
            <p:cNvPr id="33" name="Rektangel 32"/>
            <p:cNvSpPr>
              <a:spLocks noChangeArrowheads="1"/>
            </p:cNvSpPr>
            <p:nvPr/>
          </p:nvSpPr>
          <p:spPr bwMode="auto">
            <a:xfrm>
              <a:off x="3791135" y="2183346"/>
              <a:ext cx="2743200" cy="354012"/>
            </a:xfrm>
            <a:prstGeom prst="rect">
              <a:avLst/>
            </a:prstGeom>
            <a:solidFill>
              <a:srgbClr val="66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indent="-3429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1600" b="1" kern="0" noProof="1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52" name="Rektangel 51"/>
            <p:cNvSpPr>
              <a:spLocks noChangeArrowheads="1"/>
            </p:cNvSpPr>
            <p:nvPr/>
          </p:nvSpPr>
          <p:spPr bwMode="auto">
            <a:xfrm>
              <a:off x="3814233" y="2627315"/>
              <a:ext cx="2743200" cy="3136900"/>
            </a:xfrm>
            <a:prstGeom prst="rect">
              <a:avLst/>
            </a:prstGeom>
            <a:gradFill rotWithShape="1">
              <a:gsLst>
                <a:gs pos="0">
                  <a:srgbClr val="E6E6E6"/>
                </a:gs>
                <a:gs pos="49001">
                  <a:srgbClr val="FFFFFF"/>
                </a:gs>
                <a:gs pos="100000">
                  <a:schemeClr val="tx1"/>
                </a:gs>
              </a:gsLst>
              <a:lin ang="16200000"/>
            </a:gradFill>
            <a:ln w="9525">
              <a:solidFill>
                <a:srgbClr val="E1E1E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24583" name="Tekstboks 68"/>
            <p:cNvSpPr txBox="1">
              <a:spLocks noChangeArrowheads="1"/>
            </p:cNvSpPr>
            <p:nvPr/>
          </p:nvSpPr>
          <p:spPr bwMode="auto">
            <a:xfrm>
              <a:off x="3875088" y="2728913"/>
              <a:ext cx="2559588" cy="267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Përdorimi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i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TIK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në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edukim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për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të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kapërcyer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hendekun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dixhital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dhe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për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të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aftësuar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rininë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. </a:t>
              </a:r>
              <a:endParaRPr lang="en-US" sz="12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endParaRPr lang="en-US" sz="12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Përmirësimi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dhe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zgjerimi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i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kapaciteteve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njerëzore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në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mënyrë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që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të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rritet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numri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i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përdoruesve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dhe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të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promovohet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zhvillimi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i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ofruesve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të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e-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shërbimeve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. </a:t>
              </a:r>
              <a:endParaRPr lang="en-US" sz="12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  <a:p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Nxitja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e </a:t>
              </a:r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krijimit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të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vendeve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të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punës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në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këtë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fushë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për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tregun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shqiptar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,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rajonal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e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më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gjerë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. </a:t>
              </a:r>
            </a:p>
            <a:p>
              <a:pPr algn="just"/>
              <a:endParaRPr lang="da-DK" sz="1200" dirty="0"/>
            </a:p>
          </p:txBody>
        </p:sp>
        <p:sp>
          <p:nvSpPr>
            <p:cNvPr id="24584" name="Rectangle 5"/>
            <p:cNvSpPr txBox="1">
              <a:spLocks noChangeArrowheads="1"/>
            </p:cNvSpPr>
            <p:nvPr/>
          </p:nvSpPr>
          <p:spPr bwMode="gray">
            <a:xfrm>
              <a:off x="3884608" y="2252662"/>
              <a:ext cx="1966912" cy="252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 anchor="ctr"/>
            <a:lstStyle/>
            <a:p>
              <a:pPr defTabSz="914400" eaLnBrk="0" hangingPunct="0">
                <a:lnSpc>
                  <a:spcPct val="95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TIK NË EDUKIM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6" name="Højrepil 75"/>
            <p:cNvSpPr/>
            <p:nvPr/>
          </p:nvSpPr>
          <p:spPr bwMode="auto">
            <a:xfrm>
              <a:off x="3666068" y="2778841"/>
              <a:ext cx="157161" cy="319960"/>
            </a:xfrm>
            <a:prstGeom prst="rightArrow">
              <a:avLst>
                <a:gd name="adj1" fmla="val 50000"/>
                <a:gd name="adj2" fmla="val 82469"/>
              </a:avLst>
            </a:prstGeom>
            <a:solidFill>
              <a:schemeClr val="bg2"/>
            </a:solidFill>
            <a:ln w="6350">
              <a:solidFill>
                <a:schemeClr val="accent1"/>
              </a:solidFill>
            </a:ln>
            <a:effectLst>
              <a:innerShdw blurRad="66675" dist="50800" dir="13500000">
                <a:srgbClr val="000000">
                  <a:alpha val="18000"/>
                </a:srgbClr>
              </a:innerShdw>
            </a:effectLst>
            <a:scene3d>
              <a:camera prst="orthographicFront"/>
              <a:lightRig rig="threePt" dir="t"/>
            </a:scene3d>
            <a:sp3d prstMaterial="matte">
              <a:contourClr>
                <a:schemeClr val="accent6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a-DK" sz="1200" dirty="0">
                  <a:solidFill>
                    <a:schemeClr val="bg2"/>
                  </a:solidFill>
                  <a:latin typeface="Arial" pitchFamily="34" charset="0"/>
                  <a:ea typeface="ＭＳ Ｐゴシック" pitchFamily="-97" charset="-128"/>
                </a:rPr>
                <a:t> </a:t>
              </a:r>
            </a:p>
          </p:txBody>
        </p:sp>
        <p:sp>
          <p:nvSpPr>
            <p:cNvPr id="64" name="Rektangel 63"/>
            <p:cNvSpPr>
              <a:spLocks noChangeArrowheads="1"/>
            </p:cNvSpPr>
            <p:nvPr/>
          </p:nvSpPr>
          <p:spPr bwMode="auto">
            <a:xfrm>
              <a:off x="863600" y="2214563"/>
              <a:ext cx="2743200" cy="354012"/>
            </a:xfrm>
            <a:prstGeom prst="rect">
              <a:avLst/>
            </a:prstGeom>
            <a:solidFill>
              <a:srgbClr val="50005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1400" b="1" kern="0" noProof="1">
                <a:solidFill>
                  <a:sysClr val="window" lastClr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65" name="Rektangel 64"/>
            <p:cNvSpPr>
              <a:spLocks noChangeArrowheads="1"/>
            </p:cNvSpPr>
            <p:nvPr/>
          </p:nvSpPr>
          <p:spPr bwMode="auto">
            <a:xfrm>
              <a:off x="863600" y="2628900"/>
              <a:ext cx="2743200" cy="3136900"/>
            </a:xfrm>
            <a:prstGeom prst="rect">
              <a:avLst/>
            </a:prstGeom>
            <a:gradFill rotWithShape="1">
              <a:gsLst>
                <a:gs pos="0">
                  <a:srgbClr val="E6E6E6"/>
                </a:gs>
                <a:gs pos="41000">
                  <a:srgbClr val="FFFFFF"/>
                </a:gs>
                <a:gs pos="100000">
                  <a:schemeClr val="tx1"/>
                </a:gs>
              </a:gsLst>
              <a:lin ang="16200000"/>
            </a:gradFill>
            <a:ln w="9525">
              <a:solidFill>
                <a:srgbClr val="E1E1E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14353" name="Tekstboks 72"/>
            <p:cNvSpPr txBox="1">
              <a:spLocks noChangeArrowheads="1"/>
            </p:cNvSpPr>
            <p:nvPr/>
          </p:nvSpPr>
          <p:spPr bwMode="auto">
            <a:xfrm>
              <a:off x="950913" y="2796392"/>
              <a:ext cx="2663297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Shtimi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dhe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promovimi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i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shërbimeve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elektronike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për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qytetarët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,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biznesin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dhe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administratën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. </a:t>
              </a:r>
              <a:endParaRPr lang="en-US" sz="12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  <a:p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Rritja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e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transparencës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</a:p>
            <a:p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  <a:p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Përmirësimi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i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shërbimeve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në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administratën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publike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sipas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parimeve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të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bg2">
                      <a:lumMod val="10000"/>
                    </a:schemeClr>
                  </a:solidFill>
                </a:rPr>
                <a:t>iniciativës</a:t>
              </a: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</a:rPr>
                <a:t> Open Government Partnership.</a:t>
              </a:r>
            </a:p>
            <a:p>
              <a:pPr>
                <a:defRPr/>
              </a:pPr>
              <a:endParaRPr lang="da-DK" sz="12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24591" name="Rectangle 5"/>
            <p:cNvSpPr txBox="1">
              <a:spLocks noChangeArrowheads="1"/>
            </p:cNvSpPr>
            <p:nvPr/>
          </p:nvSpPr>
          <p:spPr bwMode="gray">
            <a:xfrm>
              <a:off x="950913" y="2278063"/>
              <a:ext cx="2671762" cy="22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 anchor="ctr"/>
            <a:lstStyle/>
            <a:p>
              <a:pPr defTabSz="914400" eaLnBrk="0" hangingPunct="0">
                <a:lnSpc>
                  <a:spcPct val="95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SHËRBIMEVE ELEKTRONIKE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Rektangel 32"/>
          <p:cNvSpPr>
            <a:spLocks noChangeArrowheads="1"/>
          </p:cNvSpPr>
          <p:nvPr/>
        </p:nvSpPr>
        <p:spPr bwMode="auto">
          <a:xfrm>
            <a:off x="6170274" y="2598214"/>
            <a:ext cx="2743200" cy="354012"/>
          </a:xfrm>
          <a:prstGeom prst="rect">
            <a:avLst/>
          </a:prstGeom>
          <a:solidFill>
            <a:srgbClr val="82008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600" b="1" kern="0" noProof="1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27" name="Rektangel 51"/>
          <p:cNvSpPr>
            <a:spLocks noChangeArrowheads="1"/>
          </p:cNvSpPr>
          <p:nvPr/>
        </p:nvSpPr>
        <p:spPr bwMode="auto">
          <a:xfrm>
            <a:off x="6170275" y="3025251"/>
            <a:ext cx="2743200" cy="3136900"/>
          </a:xfrm>
          <a:prstGeom prst="rect">
            <a:avLst/>
          </a:prstGeom>
          <a:gradFill rotWithShape="1">
            <a:gsLst>
              <a:gs pos="0">
                <a:srgbClr val="E6E6E6"/>
              </a:gs>
              <a:gs pos="49001">
                <a:srgbClr val="FFFFFF"/>
              </a:gs>
              <a:gs pos="100000">
                <a:schemeClr val="tx1"/>
              </a:gs>
            </a:gsLst>
            <a:lin ang="16200000"/>
          </a:gradFill>
          <a:ln w="9525">
            <a:solidFill>
              <a:srgbClr val="E1E1E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28" name="Rectangle 5"/>
          <p:cNvSpPr txBox="1">
            <a:spLocks noChangeArrowheads="1"/>
          </p:cNvSpPr>
          <p:nvPr/>
        </p:nvSpPr>
        <p:spPr bwMode="gray">
          <a:xfrm>
            <a:off x="6255284" y="2659063"/>
            <a:ext cx="2658189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</a:pPr>
            <a:r>
              <a:rPr lang="en-US" sz="1200" dirty="0" smtClean="0">
                <a:solidFill>
                  <a:schemeClr val="bg1"/>
                </a:solidFill>
              </a:rPr>
              <a:t>INFRASTRUKTURA DIXHITALE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1" name="Tekstboks 68"/>
          <p:cNvSpPr txBox="1">
            <a:spLocks noChangeArrowheads="1"/>
          </p:cNvSpPr>
          <p:nvPr/>
        </p:nvSpPr>
        <p:spPr bwMode="auto">
          <a:xfrm>
            <a:off x="6262684" y="3126845"/>
            <a:ext cx="25595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bg2">
                    <a:lumMod val="10000"/>
                  </a:schemeClr>
                </a:solidFill>
              </a:rPr>
              <a:t>Konsolidimi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infrastrukturës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dixhitale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në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të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gjithë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territorin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e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Republikës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së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Shqipërisë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, duke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respektuar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me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rigorozitet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parimet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evropiane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të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konkurrencës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së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lirë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e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të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</a:rPr>
              <a:t>ndershme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algn="just"/>
            <a:endParaRPr lang="da-DK" sz="1200" dirty="0"/>
          </a:p>
        </p:txBody>
      </p:sp>
      <p:sp>
        <p:nvSpPr>
          <p:cNvPr id="32" name="Rektangel 65"/>
          <p:cNvSpPr>
            <a:spLocks noChangeArrowheads="1"/>
          </p:cNvSpPr>
          <p:nvPr/>
        </p:nvSpPr>
        <p:spPr bwMode="auto">
          <a:xfrm>
            <a:off x="2765682" y="2616203"/>
            <a:ext cx="344488" cy="33602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tint val="66000"/>
                  <a:satMod val="160000"/>
                </a:schemeClr>
              </a:gs>
              <a:gs pos="50000">
                <a:schemeClr val="tx1">
                  <a:lumMod val="7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400" b="1" kern="0" noProof="1">
              <a:solidFill>
                <a:sysClr val="window" lastClr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34" name="Tekstboks 36"/>
          <p:cNvSpPr txBox="1">
            <a:spLocks noChangeArrowheads="1"/>
          </p:cNvSpPr>
          <p:nvPr/>
        </p:nvSpPr>
        <p:spPr bwMode="auto">
          <a:xfrm>
            <a:off x="2755405" y="2652186"/>
            <a:ext cx="322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da-DK" sz="1200" b="1" dirty="0">
                <a:solidFill>
                  <a:srgbClr val="820082"/>
                </a:solidFill>
                <a:latin typeface="Arial" pitchFamily="34" charset="0"/>
                <a:ea typeface="ＭＳ Ｐゴシック" pitchFamily="-97" charset="-128"/>
              </a:rPr>
              <a:t>1</a:t>
            </a:r>
          </a:p>
        </p:txBody>
      </p:sp>
      <p:sp>
        <p:nvSpPr>
          <p:cNvPr id="36" name="Rektangel 65"/>
          <p:cNvSpPr>
            <a:spLocks noChangeArrowheads="1"/>
          </p:cNvSpPr>
          <p:nvPr/>
        </p:nvSpPr>
        <p:spPr bwMode="auto">
          <a:xfrm>
            <a:off x="5661290" y="2590798"/>
            <a:ext cx="344488" cy="33602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tint val="66000"/>
                  <a:satMod val="160000"/>
                </a:schemeClr>
              </a:gs>
              <a:gs pos="50000">
                <a:schemeClr val="tx1">
                  <a:lumMod val="7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400" b="1" kern="0" noProof="1">
              <a:solidFill>
                <a:sysClr val="window" lastClr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38" name="Tekstboks 36"/>
          <p:cNvSpPr txBox="1">
            <a:spLocks noChangeArrowheads="1"/>
          </p:cNvSpPr>
          <p:nvPr/>
        </p:nvSpPr>
        <p:spPr bwMode="auto">
          <a:xfrm>
            <a:off x="5651013" y="2626781"/>
            <a:ext cx="322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da-DK" sz="1200" b="1" dirty="0" smtClean="0">
                <a:solidFill>
                  <a:srgbClr val="820082"/>
                </a:solidFill>
                <a:latin typeface="Arial" pitchFamily="34" charset="0"/>
                <a:ea typeface="ＭＳ Ｐゴシック" pitchFamily="-97" charset="-128"/>
              </a:rPr>
              <a:t>2</a:t>
            </a:r>
            <a:endParaRPr lang="da-DK" sz="1200" b="1" dirty="0">
              <a:solidFill>
                <a:srgbClr val="820082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39" name="Rektangel 65"/>
          <p:cNvSpPr>
            <a:spLocks noChangeArrowheads="1"/>
          </p:cNvSpPr>
          <p:nvPr/>
        </p:nvSpPr>
        <p:spPr bwMode="auto">
          <a:xfrm>
            <a:off x="8573834" y="2607728"/>
            <a:ext cx="344488" cy="33602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tint val="66000"/>
                  <a:satMod val="160000"/>
                </a:schemeClr>
              </a:gs>
              <a:gs pos="50000">
                <a:schemeClr val="tx1">
                  <a:lumMod val="75000"/>
                  <a:tint val="44500"/>
                  <a:satMod val="160000"/>
                </a:schemeClr>
              </a:gs>
              <a:gs pos="100000">
                <a:schemeClr val="tx1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400" b="1" kern="0" noProof="1">
              <a:solidFill>
                <a:sysClr val="window" lastClr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40" name="Tekstboks 36"/>
          <p:cNvSpPr txBox="1">
            <a:spLocks noChangeArrowheads="1"/>
          </p:cNvSpPr>
          <p:nvPr/>
        </p:nvSpPr>
        <p:spPr bwMode="auto">
          <a:xfrm>
            <a:off x="8563557" y="2643711"/>
            <a:ext cx="322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da-DK" sz="1200" b="1" dirty="0">
                <a:solidFill>
                  <a:srgbClr val="820082"/>
                </a:solidFill>
                <a:latin typeface="Arial" pitchFamily="34" charset="0"/>
                <a:ea typeface="ＭＳ Ｐゴシック" pitchFamily="-97" charset="-128"/>
              </a:rPr>
              <a:t>3</a:t>
            </a:r>
          </a:p>
        </p:txBody>
      </p:sp>
      <p:sp>
        <p:nvSpPr>
          <p:cNvPr id="41" name="Højrepil 75"/>
          <p:cNvSpPr/>
          <p:nvPr/>
        </p:nvSpPr>
        <p:spPr bwMode="auto">
          <a:xfrm>
            <a:off x="6030888" y="3126845"/>
            <a:ext cx="157161" cy="319960"/>
          </a:xfrm>
          <a:prstGeom prst="rightArrow">
            <a:avLst>
              <a:gd name="adj1" fmla="val 50000"/>
              <a:gd name="adj2" fmla="val 82469"/>
            </a:avLst>
          </a:prstGeom>
          <a:solidFill>
            <a:schemeClr val="bg2"/>
          </a:solidFill>
          <a:ln w="6350">
            <a:solidFill>
              <a:schemeClr val="accent1"/>
            </a:solidFill>
          </a:ln>
          <a:effectLst>
            <a:innerShdw blurRad="66675" dist="50800" dir="13500000">
              <a:srgbClr val="000000">
                <a:alpha val="18000"/>
              </a:srgbClr>
            </a:innerShdw>
          </a:effectLst>
          <a:scene3d>
            <a:camera prst="orthographicFront"/>
            <a:lightRig rig="threePt" dir="t"/>
          </a:scene3d>
          <a:sp3d prstMaterial="matte">
            <a:contourClr>
              <a:schemeClr val="accent6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a-DK" sz="1200" dirty="0">
                <a:solidFill>
                  <a:schemeClr val="bg2"/>
                </a:solidFill>
                <a:latin typeface="Arial" pitchFamily="34" charset="0"/>
                <a:ea typeface="ＭＳ Ｐゴシック" pitchFamily="-97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51"/>
          <p:cNvSpPr>
            <a:spLocks noChangeArrowheads="1"/>
          </p:cNvSpPr>
          <p:nvPr/>
        </p:nvSpPr>
        <p:spPr bwMode="auto">
          <a:xfrm>
            <a:off x="461433" y="5630329"/>
            <a:ext cx="5033433" cy="1014984"/>
          </a:xfrm>
          <a:prstGeom prst="rect">
            <a:avLst/>
          </a:prstGeom>
          <a:gradFill rotWithShape="1">
            <a:gsLst>
              <a:gs pos="0">
                <a:srgbClr val="E6E6E6"/>
              </a:gs>
              <a:gs pos="49001">
                <a:srgbClr val="FFFFFF"/>
              </a:gs>
              <a:gs pos="100000">
                <a:schemeClr val="tx1"/>
              </a:gs>
            </a:gsLst>
            <a:lin ang="16200000"/>
          </a:gradFill>
          <a:ln w="9525">
            <a:solidFill>
              <a:srgbClr val="E1E1E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64" name="Rektangel 63"/>
          <p:cNvSpPr>
            <a:spLocks noChangeArrowheads="1"/>
          </p:cNvSpPr>
          <p:nvPr/>
        </p:nvSpPr>
        <p:spPr bwMode="auto">
          <a:xfrm>
            <a:off x="440267" y="2057400"/>
            <a:ext cx="5050850" cy="3063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sz="1600" b="1" kern="0" noProof="1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65" name="Rektangel 64"/>
          <p:cNvSpPr>
            <a:spLocks noChangeArrowheads="1"/>
          </p:cNvSpPr>
          <p:nvPr/>
        </p:nvSpPr>
        <p:spPr bwMode="auto">
          <a:xfrm>
            <a:off x="440268" y="2425700"/>
            <a:ext cx="5049762" cy="1017684"/>
          </a:xfrm>
          <a:prstGeom prst="rect">
            <a:avLst/>
          </a:prstGeom>
          <a:gradFill rotWithShape="1">
            <a:gsLst>
              <a:gs pos="0">
                <a:srgbClr val="E6E6E6"/>
              </a:gs>
              <a:gs pos="41000">
                <a:srgbClr val="FFFFFF"/>
              </a:gs>
              <a:gs pos="100000">
                <a:schemeClr val="tx1"/>
              </a:gs>
            </a:gsLst>
            <a:lin ang="16200000"/>
          </a:gradFill>
          <a:ln w="9525">
            <a:solidFill>
              <a:srgbClr val="E1E1E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20510" name="Tekstboks 72"/>
          <p:cNvSpPr txBox="1">
            <a:spLocks noChangeArrowheads="1"/>
          </p:cNvSpPr>
          <p:nvPr/>
        </p:nvSpPr>
        <p:spPr bwMode="auto">
          <a:xfrm>
            <a:off x="960966" y="2525713"/>
            <a:ext cx="4645881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accent1">
                    <a:lumMod val="10000"/>
                  </a:schemeClr>
                </a:solidFill>
              </a:rPr>
              <a:t>Z</a:t>
            </a:r>
            <a:r>
              <a:rPr lang="sq-AL" sz="1300" dirty="0" smtClean="0">
                <a:solidFill>
                  <a:schemeClr val="accent1">
                    <a:lumMod val="10000"/>
                  </a:schemeClr>
                </a:solidFill>
              </a:rPr>
              <a:t>hvillimi </a:t>
            </a:r>
            <a:r>
              <a:rPr lang="sq-AL" sz="1300" dirty="0">
                <a:solidFill>
                  <a:schemeClr val="accent1">
                    <a:lumMod val="10000"/>
                  </a:schemeClr>
                </a:solidFill>
              </a:rPr>
              <a:t>i kapaciteteve prodhuese të bazuara në TIK, të ekonomisë së dijes dhe start-ups, krijimin e smartcities &amp; komuniteteve, bujqësinë strategjike, ndërmarrjen sociale, etj; </a:t>
            </a:r>
            <a:endParaRPr lang="en-US" sz="1300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30729" name="Rectangle 5"/>
          <p:cNvSpPr txBox="1">
            <a:spLocks noChangeArrowheads="1"/>
          </p:cNvSpPr>
          <p:nvPr/>
        </p:nvSpPr>
        <p:spPr bwMode="gray">
          <a:xfrm>
            <a:off x="527580" y="2090738"/>
            <a:ext cx="267335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</a:pPr>
            <a:r>
              <a:rPr lang="sq-AL" sz="1200" b="1" dirty="0" smtClean="0">
                <a:solidFill>
                  <a:schemeClr val="accent1">
                    <a:lumMod val="10000"/>
                  </a:schemeClr>
                </a:solidFill>
              </a:rPr>
              <a:t>PROCESET EKONOMIKE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33" name="Rektangel 32"/>
          <p:cNvSpPr>
            <a:spLocks noChangeArrowheads="1"/>
          </p:cNvSpPr>
          <p:nvPr/>
        </p:nvSpPr>
        <p:spPr bwMode="auto">
          <a:xfrm>
            <a:off x="452967" y="3657602"/>
            <a:ext cx="5033433" cy="280988"/>
          </a:xfrm>
          <a:prstGeom prst="rect">
            <a:avLst/>
          </a:prstGeom>
          <a:solidFill>
            <a:srgbClr val="CCCC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400" b="1" kern="0" noProof="1">
              <a:solidFill>
                <a:sysClr val="window" lastClr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52" name="Rektangel 51"/>
          <p:cNvSpPr>
            <a:spLocks noChangeArrowheads="1"/>
          </p:cNvSpPr>
          <p:nvPr/>
        </p:nvSpPr>
        <p:spPr bwMode="auto">
          <a:xfrm>
            <a:off x="452967" y="4013202"/>
            <a:ext cx="5033433" cy="1014984"/>
          </a:xfrm>
          <a:prstGeom prst="rect">
            <a:avLst/>
          </a:prstGeom>
          <a:gradFill rotWithShape="1">
            <a:gsLst>
              <a:gs pos="0">
                <a:srgbClr val="E6E6E6"/>
              </a:gs>
              <a:gs pos="49001">
                <a:srgbClr val="FFFFFF"/>
              </a:gs>
              <a:gs pos="100000">
                <a:schemeClr val="tx1"/>
              </a:gs>
            </a:gsLst>
            <a:lin ang="16200000"/>
          </a:gradFill>
          <a:ln w="9525">
            <a:solidFill>
              <a:srgbClr val="E1E1E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30732" name="Tekstboks 68"/>
          <p:cNvSpPr txBox="1">
            <a:spLocks noChangeArrowheads="1"/>
          </p:cNvSpPr>
          <p:nvPr/>
        </p:nvSpPr>
        <p:spPr bwMode="auto">
          <a:xfrm>
            <a:off x="999066" y="4113215"/>
            <a:ext cx="4601634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accent1">
                    <a:lumMod val="10000"/>
                  </a:schemeClr>
                </a:solidFill>
              </a:rPr>
              <a:t>M</a:t>
            </a:r>
            <a:r>
              <a:rPr lang="sq-AL" sz="1300" dirty="0" smtClean="0">
                <a:solidFill>
                  <a:schemeClr val="accent1">
                    <a:lumMod val="10000"/>
                  </a:schemeClr>
                </a:solidFill>
              </a:rPr>
              <a:t>bështetje </a:t>
            </a:r>
            <a:r>
              <a:rPr lang="sq-AL" sz="1300" dirty="0">
                <a:solidFill>
                  <a:schemeClr val="accent1">
                    <a:lumMod val="10000"/>
                  </a:schemeClr>
                </a:solidFill>
              </a:rPr>
              <a:t>për shërbimet ndaj komunitetit dhe prodhimit të të mirave të përbashkëta, inovacionit social, </a:t>
            </a:r>
            <a:r>
              <a:rPr lang="sq-AL" sz="1300" dirty="0" smtClean="0">
                <a:solidFill>
                  <a:schemeClr val="accent1">
                    <a:lumMod val="10000"/>
                  </a:schemeClr>
                </a:solidFill>
              </a:rPr>
              <a:t>croëdsourcing </a:t>
            </a:r>
            <a:r>
              <a:rPr lang="sq-AL" sz="1300" dirty="0">
                <a:solidFill>
                  <a:schemeClr val="accent1">
                    <a:lumMod val="10000"/>
                  </a:schemeClr>
                </a:solidFill>
              </a:rPr>
              <a:t>e </a:t>
            </a:r>
            <a:r>
              <a:rPr lang="sq-AL" sz="1300" dirty="0" smtClean="0">
                <a:solidFill>
                  <a:schemeClr val="accent1">
                    <a:lumMod val="10000"/>
                  </a:schemeClr>
                </a:solidFill>
              </a:rPr>
              <a:t>croëdfounding</a:t>
            </a:r>
            <a:r>
              <a:rPr lang="sq-AL" sz="1300" dirty="0">
                <a:solidFill>
                  <a:schemeClr val="accent1">
                    <a:lumMod val="10000"/>
                  </a:schemeClr>
                </a:solidFill>
              </a:rPr>
              <a:t>, etj;</a:t>
            </a:r>
            <a:endParaRPr lang="en-US" sz="1300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30733" name="Rectangle 5"/>
          <p:cNvSpPr txBox="1">
            <a:spLocks noChangeArrowheads="1"/>
          </p:cNvSpPr>
          <p:nvPr/>
        </p:nvSpPr>
        <p:spPr bwMode="gray">
          <a:xfrm>
            <a:off x="565680" y="3662365"/>
            <a:ext cx="267335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</a:pPr>
            <a:r>
              <a:rPr lang="sq-AL" sz="1200" b="1" dirty="0" smtClean="0">
                <a:solidFill>
                  <a:schemeClr val="accent1">
                    <a:lumMod val="10000"/>
                  </a:schemeClr>
                </a:solidFill>
              </a:rPr>
              <a:t>PROCESET SOCIALE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31" name="Rektangel 30"/>
          <p:cNvSpPr>
            <a:spLocks noChangeArrowheads="1"/>
          </p:cNvSpPr>
          <p:nvPr/>
        </p:nvSpPr>
        <p:spPr bwMode="auto">
          <a:xfrm>
            <a:off x="452967" y="5283197"/>
            <a:ext cx="5033433" cy="280988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1200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29" name="Rektangel 28"/>
          <p:cNvSpPr>
            <a:spLocks noChangeArrowheads="1"/>
          </p:cNvSpPr>
          <p:nvPr/>
        </p:nvSpPr>
        <p:spPr bwMode="auto">
          <a:xfrm>
            <a:off x="567267" y="5810247"/>
            <a:ext cx="344488" cy="346075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1200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30737" name="Tekstboks 26"/>
          <p:cNvSpPr txBox="1">
            <a:spLocks noChangeArrowheads="1"/>
          </p:cNvSpPr>
          <p:nvPr/>
        </p:nvSpPr>
        <p:spPr bwMode="auto">
          <a:xfrm>
            <a:off x="999066" y="5654139"/>
            <a:ext cx="45720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accent1">
                    <a:lumMod val="10000"/>
                  </a:schemeClr>
                </a:solidFill>
              </a:rPr>
              <a:t>S</a:t>
            </a:r>
            <a:r>
              <a:rPr lang="sq-AL" sz="1300" dirty="0" smtClean="0">
                <a:solidFill>
                  <a:schemeClr val="accent1">
                    <a:lumMod val="10000"/>
                  </a:schemeClr>
                </a:solidFill>
              </a:rPr>
              <a:t>hërbimet </a:t>
            </a:r>
            <a:r>
              <a:rPr lang="sq-AL" sz="1300" dirty="0">
                <a:solidFill>
                  <a:schemeClr val="accent1">
                    <a:lumMod val="10000"/>
                  </a:schemeClr>
                </a:solidFill>
              </a:rPr>
              <a:t>nëpërmjet e-Qeverisjes, identitetit dixhital, kuadrit të ndërverpimit, thjeshtëzimit të procedurave institucionale dhe administrative, shërbimeve ndihmëse, sistemet informative në mbështetje të politikave rajonale</a:t>
            </a:r>
            <a:r>
              <a:rPr lang="sq-AL" sz="1300" dirty="0" smtClean="0">
                <a:solidFill>
                  <a:schemeClr val="accent1">
                    <a:lumMod val="10000"/>
                  </a:schemeClr>
                </a:solidFill>
              </a:rPr>
              <a:t>,</a:t>
            </a:r>
            <a:r>
              <a:rPr lang="en-US" sz="1300" dirty="0" smtClean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sq-AL" sz="1200" dirty="0" smtClean="0">
                <a:solidFill>
                  <a:schemeClr val="accent1">
                    <a:lumMod val="10000"/>
                  </a:schemeClr>
                </a:solidFill>
              </a:rPr>
              <a:t>etj</a:t>
            </a:r>
            <a:r>
              <a:rPr lang="en-US" sz="1200" dirty="0" smtClean="0">
                <a:solidFill>
                  <a:schemeClr val="accent1">
                    <a:lumMod val="10000"/>
                  </a:schemeClr>
                </a:solidFill>
              </a:rPr>
              <a:t>.</a:t>
            </a:r>
            <a:r>
              <a:rPr lang="sq-AL" sz="1200" dirty="0" smtClean="0">
                <a:solidFill>
                  <a:schemeClr val="accent1">
                    <a:lumMod val="10000"/>
                  </a:schemeClr>
                </a:solidFill>
              </a:rPr>
              <a:t>  </a:t>
            </a:r>
            <a:endParaRPr lang="en-US" sz="1300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20493" name="Rectangle 5"/>
          <p:cNvSpPr txBox="1">
            <a:spLocks noChangeArrowheads="1"/>
          </p:cNvSpPr>
          <p:nvPr/>
        </p:nvSpPr>
        <p:spPr bwMode="gray">
          <a:xfrm>
            <a:off x="565680" y="5303835"/>
            <a:ext cx="484452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  <a:defRPr/>
            </a:pPr>
            <a:r>
              <a:rPr lang="sq-AL" sz="1200" b="1" dirty="0" smtClean="0">
                <a:solidFill>
                  <a:schemeClr val="accent1">
                    <a:lumMod val="10000"/>
                  </a:schemeClr>
                </a:solidFill>
              </a:rPr>
              <a:t>PROCESET INSTITUCIONALE DHE ADMINISTRATIVE</a:t>
            </a:r>
            <a:endParaRPr lang="en-US" sz="1200" b="1" dirty="0">
              <a:solidFill>
                <a:schemeClr val="bg2">
                  <a:lumMod val="10000"/>
                </a:schemeClr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53" name="Rektangel 52"/>
          <p:cNvSpPr>
            <a:spLocks noChangeArrowheads="1"/>
          </p:cNvSpPr>
          <p:nvPr/>
        </p:nvSpPr>
        <p:spPr bwMode="auto">
          <a:xfrm>
            <a:off x="560917" y="2579688"/>
            <a:ext cx="344488" cy="3460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indent="-342900"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400" b="1" kern="0" noProof="1">
              <a:solidFill>
                <a:sysClr val="window" lastClr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50" name="Rektangel 49"/>
          <p:cNvSpPr>
            <a:spLocks noChangeArrowheads="1"/>
          </p:cNvSpPr>
          <p:nvPr/>
        </p:nvSpPr>
        <p:spPr bwMode="auto">
          <a:xfrm>
            <a:off x="559330" y="4194177"/>
            <a:ext cx="344487" cy="346075"/>
          </a:xfrm>
          <a:prstGeom prst="rect">
            <a:avLst/>
          </a:prstGeom>
          <a:solidFill>
            <a:srgbClr val="CCCC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600" b="1" kern="0" noProof="1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69" name="Tekstboks 68"/>
          <p:cNvSpPr txBox="1">
            <a:spLocks noChangeArrowheads="1"/>
          </p:cNvSpPr>
          <p:nvPr/>
        </p:nvSpPr>
        <p:spPr bwMode="auto">
          <a:xfrm>
            <a:off x="573617" y="2589213"/>
            <a:ext cx="322263" cy="27781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200" kern="0" noProof="1">
                <a:solidFill>
                  <a:sysClr val="window" lastClr="FFFFFF"/>
                </a:solidFill>
                <a:latin typeface="Arial" pitchFamily="34" charset="0"/>
                <a:ea typeface="ＭＳ Ｐゴシック" pitchFamily="-97" charset="-128"/>
              </a:rPr>
              <a:t>1</a:t>
            </a:r>
          </a:p>
        </p:txBody>
      </p:sp>
      <p:sp>
        <p:nvSpPr>
          <p:cNvPr id="70" name="Tekstboks 69"/>
          <p:cNvSpPr txBox="1">
            <a:spLocks noChangeArrowheads="1"/>
          </p:cNvSpPr>
          <p:nvPr/>
        </p:nvSpPr>
        <p:spPr bwMode="auto">
          <a:xfrm>
            <a:off x="573617" y="4230690"/>
            <a:ext cx="322263" cy="27781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200" kern="0" noProof="1">
                <a:solidFill>
                  <a:sysClr val="window" lastClr="FFFFFF"/>
                </a:solidFill>
                <a:latin typeface="Arial" pitchFamily="34" charset="0"/>
                <a:ea typeface="ＭＳ Ｐゴシック" pitchFamily="-97" charset="-128"/>
              </a:rPr>
              <a:t>2</a:t>
            </a:r>
          </a:p>
        </p:txBody>
      </p:sp>
      <p:sp>
        <p:nvSpPr>
          <p:cNvPr id="73" name="Tekstboks 72"/>
          <p:cNvSpPr txBox="1">
            <a:spLocks noChangeArrowheads="1"/>
          </p:cNvSpPr>
          <p:nvPr/>
        </p:nvSpPr>
        <p:spPr bwMode="auto">
          <a:xfrm>
            <a:off x="581555" y="5846760"/>
            <a:ext cx="3222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tl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da-DK" sz="1200" dirty="0">
                <a:solidFill>
                  <a:srgbClr val="171717"/>
                </a:solidFill>
                <a:latin typeface="Arial" pitchFamily="34" charset="0"/>
                <a:ea typeface="ＭＳ Ｐゴシック" pitchFamily="-97" charset="-128"/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7479" y="1631118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q-AL" dirty="0">
                <a:solidFill>
                  <a:schemeClr val="accent1">
                    <a:lumMod val="10000"/>
                  </a:schemeClr>
                </a:solidFill>
              </a:rPr>
              <a:t>Dixhitalizimi dhe TIK </a:t>
            </a:r>
            <a:r>
              <a:rPr lang="en-US" dirty="0" err="1" smtClean="0">
                <a:solidFill>
                  <a:schemeClr val="accent1">
                    <a:lumMod val="10000"/>
                  </a:schemeClr>
                </a:solidFill>
              </a:rPr>
              <a:t>ndikojnë</a:t>
            </a:r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sq-AL" dirty="0" smtClean="0">
                <a:solidFill>
                  <a:schemeClr val="accent1">
                    <a:lumMod val="10000"/>
                  </a:schemeClr>
                </a:solidFill>
              </a:rPr>
              <a:t>për</a:t>
            </a:r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10000"/>
                  </a:schemeClr>
                </a:solidFill>
              </a:rPr>
              <a:t>inovacion</a:t>
            </a:r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10000"/>
                  </a:schemeClr>
                </a:solidFill>
              </a:rPr>
              <a:t>në</a:t>
            </a:r>
            <a:r>
              <a:rPr lang="sq-AL" dirty="0" smtClean="0">
                <a:solidFill>
                  <a:schemeClr val="accent1">
                    <a:lumMod val="10000"/>
                  </a:schemeClr>
                </a:solidFill>
              </a:rPr>
              <a:t>: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25" name="Rectangle 5"/>
          <p:cNvSpPr txBox="1">
            <a:spLocks noChangeArrowheads="1"/>
          </p:cNvSpPr>
          <p:nvPr/>
        </p:nvSpPr>
        <p:spPr bwMode="gray">
          <a:xfrm>
            <a:off x="336016" y="1083949"/>
            <a:ext cx="782902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</a:pPr>
            <a:r>
              <a:rPr lang="sq-AL" sz="2400" b="1" dirty="0">
                <a:solidFill>
                  <a:schemeClr val="bg2">
                    <a:lumMod val="10000"/>
                  </a:schemeClr>
                </a:solidFill>
              </a:rPr>
              <a:t>Dixhitalizimi dhe TIK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3" t="28040" r="1666" b="3442"/>
          <a:stretch/>
        </p:blipFill>
        <p:spPr>
          <a:xfrm>
            <a:off x="5757333" y="1913466"/>
            <a:ext cx="3234268" cy="46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dritaislame.al/wp-content/uploads/2011/12/teknologj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23" y="2278965"/>
            <a:ext cx="2002055" cy="133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95275" y="6356350"/>
            <a:ext cx="2133600" cy="365125"/>
          </a:xfrm>
        </p:spPr>
        <p:txBody>
          <a:bodyPr/>
          <a:lstStyle/>
          <a:p>
            <a:fld id="{7610EC08-8CC4-4B64-A6D8-D43C07F23491}" type="datetime1">
              <a:rPr lang="en-US" smtClean="0"/>
              <a:t>11/6/2014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391275" y="6356350"/>
            <a:ext cx="2133600" cy="365125"/>
          </a:xfrm>
        </p:spPr>
        <p:txBody>
          <a:bodyPr/>
          <a:lstStyle/>
          <a:p>
            <a:fld id="{B94FEB05-0856-435B-A256-872C6205AB21}" type="slidenum">
              <a:rPr lang="en-US" smtClean="0"/>
              <a:t>4</a:t>
            </a:fld>
            <a:endParaRPr lang="en-US"/>
          </a:p>
        </p:txBody>
      </p:sp>
      <p:pic>
        <p:nvPicPr>
          <p:cNvPr id="4098" name="Picture 2" descr="http://sr.photos3.fotosearch.com/bthumb/CSP/CSP993/k151343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61" y="2976574"/>
            <a:ext cx="762759" cy="781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8047" y="1909633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TEKNOLOGJI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63782" y="204984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INDUSTRI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58077" y="1724967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SHOQËRI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48374" y="6145133"/>
            <a:ext cx="1552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QYTETARËT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7207" y="6093063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KOMUNIKIME ELEKTRONIKE. 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pic>
        <p:nvPicPr>
          <p:cNvPr id="4102" name="Picture 6" descr="http://1hdwallpapers.com/wallpapers/rock_steady_technolog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53" y="4607456"/>
            <a:ext cx="2002536" cy="146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endCxn id="7" idx="1"/>
          </p:cNvCxnSpPr>
          <p:nvPr/>
        </p:nvCxnSpPr>
        <p:spPr>
          <a:xfrm flipV="1">
            <a:off x="2295525" y="1909633"/>
            <a:ext cx="1562552" cy="184666"/>
          </a:xfrm>
          <a:prstGeom prst="straightConnector1">
            <a:avLst/>
          </a:prstGeom>
          <a:ln>
            <a:solidFill>
              <a:srgbClr val="820082"/>
            </a:solidFill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42825" y="1863986"/>
            <a:ext cx="1663627" cy="382743"/>
          </a:xfrm>
          <a:prstGeom prst="straightConnector1">
            <a:avLst/>
          </a:prstGeom>
          <a:ln>
            <a:solidFill>
              <a:srgbClr val="820082"/>
            </a:solidFill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444190" y="2372276"/>
            <a:ext cx="1913846" cy="1005840"/>
          </a:xfrm>
          <a:prstGeom prst="straightConnector1">
            <a:avLst/>
          </a:prstGeom>
          <a:ln>
            <a:solidFill>
              <a:srgbClr val="82008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105862" y="2386665"/>
            <a:ext cx="1911096" cy="1001350"/>
          </a:xfrm>
          <a:prstGeom prst="straightConnector1">
            <a:avLst/>
          </a:prstGeom>
          <a:ln>
            <a:solidFill>
              <a:srgbClr val="820082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104" name="Picture 8" descr="http://sda.org.pk/admin/uploads/bg-industri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305" y="2385841"/>
            <a:ext cx="2002536" cy="1334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judydouglass.com/wp-content/uploads/2014/05/peopl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r="4953"/>
          <a:stretch/>
        </p:blipFill>
        <p:spPr bwMode="auto">
          <a:xfrm>
            <a:off x="5734049" y="4607456"/>
            <a:ext cx="2019300" cy="152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triped Right Arrow 20"/>
          <p:cNvSpPr/>
          <p:nvPr/>
        </p:nvSpPr>
        <p:spPr>
          <a:xfrm>
            <a:off x="3127847" y="5024371"/>
            <a:ext cx="1783334" cy="238125"/>
          </a:xfrm>
          <a:prstGeom prst="strip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riped Right Arrow 26"/>
          <p:cNvSpPr/>
          <p:nvPr/>
        </p:nvSpPr>
        <p:spPr>
          <a:xfrm>
            <a:off x="3862261" y="5403968"/>
            <a:ext cx="1773357" cy="238125"/>
          </a:xfrm>
          <a:prstGeom prst="strip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695450" y="2085080"/>
            <a:ext cx="5345735" cy="2503326"/>
          </a:xfrm>
          <a:custGeom>
            <a:avLst/>
            <a:gdLst>
              <a:gd name="connsiteX0" fmla="*/ 0 w 5345735"/>
              <a:gd name="connsiteY0" fmla="*/ 1591570 h 2564496"/>
              <a:gd name="connsiteX1" fmla="*/ 571500 w 5345735"/>
              <a:gd name="connsiteY1" fmla="*/ 2420245 h 2564496"/>
              <a:gd name="connsiteX2" fmla="*/ 571500 w 5345735"/>
              <a:gd name="connsiteY2" fmla="*/ 2420245 h 2564496"/>
              <a:gd name="connsiteX3" fmla="*/ 4486275 w 5345735"/>
              <a:gd name="connsiteY3" fmla="*/ 2515495 h 2564496"/>
              <a:gd name="connsiteX4" fmla="*/ 5286375 w 5345735"/>
              <a:gd name="connsiteY4" fmla="*/ 1543945 h 2564496"/>
              <a:gd name="connsiteX5" fmla="*/ 3448050 w 5345735"/>
              <a:gd name="connsiteY5" fmla="*/ 1382020 h 2564496"/>
              <a:gd name="connsiteX6" fmla="*/ 3505200 w 5345735"/>
              <a:gd name="connsiteY6" fmla="*/ 895 h 2564496"/>
              <a:gd name="connsiteX7" fmla="*/ 781050 w 5345735"/>
              <a:gd name="connsiteY7" fmla="*/ 1153420 h 2564496"/>
              <a:gd name="connsiteX8" fmla="*/ 781050 w 5345735"/>
              <a:gd name="connsiteY8" fmla="*/ 1153420 h 2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45735" h="2564496">
                <a:moveTo>
                  <a:pt x="0" y="1591570"/>
                </a:moveTo>
                <a:lnTo>
                  <a:pt x="571500" y="2420245"/>
                </a:lnTo>
                <a:lnTo>
                  <a:pt x="571500" y="2420245"/>
                </a:lnTo>
                <a:cubicBezTo>
                  <a:pt x="1223962" y="2436120"/>
                  <a:pt x="3700463" y="2661545"/>
                  <a:pt x="4486275" y="2515495"/>
                </a:cubicBezTo>
                <a:cubicBezTo>
                  <a:pt x="5272088" y="2369445"/>
                  <a:pt x="5459412" y="1732857"/>
                  <a:pt x="5286375" y="1543945"/>
                </a:cubicBezTo>
                <a:cubicBezTo>
                  <a:pt x="5113338" y="1355033"/>
                  <a:pt x="3744913" y="1639195"/>
                  <a:pt x="3448050" y="1382020"/>
                </a:cubicBezTo>
                <a:cubicBezTo>
                  <a:pt x="3151188" y="1124845"/>
                  <a:pt x="3949700" y="38995"/>
                  <a:pt x="3505200" y="895"/>
                </a:cubicBezTo>
                <a:cubicBezTo>
                  <a:pt x="3060700" y="-37205"/>
                  <a:pt x="781050" y="1153420"/>
                  <a:pt x="781050" y="1153420"/>
                </a:cubicBezTo>
                <a:lnTo>
                  <a:pt x="781050" y="1153420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1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9550" y="1688326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q-AL" dirty="0">
                <a:solidFill>
                  <a:schemeClr val="accent1">
                    <a:lumMod val="10000"/>
                  </a:schemeClr>
                </a:solidFill>
              </a:rPr>
              <a:t>Teknologjitë e informacionit e të komunikimit do të konsiderohen të natyrës së </a:t>
            </a:r>
            <a:r>
              <a:rPr lang="sq-AL" dirty="0" smtClean="0">
                <a:solidFill>
                  <a:schemeClr val="accent1">
                    <a:lumMod val="10000"/>
                  </a:schemeClr>
                </a:solidFill>
              </a:rPr>
              <a:t>dyfishtë</a:t>
            </a:r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: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66AD3-F62F-4BAF-8019-BD1AE6790C38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EB05-0856-435B-A256-872C6205AB21}" type="slidenum">
              <a:rPr lang="en-US" smtClean="0"/>
              <a:t>5</a:t>
            </a:fld>
            <a:endParaRPr lang="en-US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gray">
          <a:xfrm>
            <a:off x="336016" y="1083949"/>
            <a:ext cx="782902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</a:pPr>
            <a:r>
              <a:rPr lang="sq-AL" sz="2400" b="1" dirty="0">
                <a:solidFill>
                  <a:schemeClr val="bg2">
                    <a:lumMod val="10000"/>
                  </a:schemeClr>
                </a:solidFill>
              </a:rPr>
              <a:t>Dixhitalizimi dhe TIK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32" name="Gruppe 17"/>
          <p:cNvGrpSpPr>
            <a:grpSpLocks/>
          </p:cNvGrpSpPr>
          <p:nvPr/>
        </p:nvGrpSpPr>
        <p:grpSpPr bwMode="auto">
          <a:xfrm>
            <a:off x="1404146" y="2273300"/>
            <a:ext cx="6682580" cy="4114006"/>
            <a:chOff x="1415182" y="2273300"/>
            <a:chExt cx="6828706" cy="4114006"/>
          </a:xfrm>
        </p:grpSpPr>
        <p:grpSp>
          <p:nvGrpSpPr>
            <p:cNvPr id="33" name="Gruppe 47"/>
            <p:cNvGrpSpPr>
              <a:grpSpLocks/>
            </p:cNvGrpSpPr>
            <p:nvPr/>
          </p:nvGrpSpPr>
          <p:grpSpPr bwMode="auto">
            <a:xfrm>
              <a:off x="1415182" y="2273300"/>
              <a:ext cx="6828706" cy="4114006"/>
              <a:chOff x="1415182" y="2273300"/>
              <a:chExt cx="6828706" cy="4114006"/>
            </a:xfrm>
          </p:grpSpPr>
          <p:sp>
            <p:nvSpPr>
              <p:cNvPr id="36" name="Rektangel 31"/>
              <p:cNvSpPr>
                <a:spLocks noChangeArrowheads="1"/>
              </p:cNvSpPr>
              <p:nvPr/>
            </p:nvSpPr>
            <p:spPr bwMode="auto">
              <a:xfrm>
                <a:off x="1415182" y="2785268"/>
                <a:ext cx="3129755" cy="3602038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E1E1E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  <a:scene3d>
                <a:camera prst="perspectiveLeft"/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ＭＳ Ｐゴシック" charset="-128"/>
                </a:endParaRPr>
              </a:p>
            </p:txBody>
          </p:sp>
          <p:sp>
            <p:nvSpPr>
              <p:cNvPr id="37" name="Rectangle 5"/>
              <p:cNvSpPr txBox="1">
                <a:spLocks noChangeArrowheads="1"/>
              </p:cNvSpPr>
              <p:nvPr/>
            </p:nvSpPr>
            <p:spPr bwMode="gray">
              <a:xfrm>
                <a:off x="6410325" y="2273300"/>
                <a:ext cx="1833563" cy="153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 anchor="ctr"/>
              <a:lstStyle/>
              <a:p>
                <a:pPr defTabSz="914400" eaLnBrk="0" hangingPunct="0">
                  <a:lnSpc>
                    <a:spcPct val="95000"/>
                  </a:lnSpc>
                </a:pPr>
                <a:r>
                  <a:rPr lang="en-US" sz="1200" b="1">
                    <a:solidFill>
                      <a:schemeClr val="tx2"/>
                    </a:solidFill>
                    <a:cs typeface="Arial" charset="0"/>
                  </a:rPr>
                  <a:t>Templates</a:t>
                </a:r>
              </a:p>
            </p:txBody>
          </p:sp>
        </p:grpSp>
        <p:sp>
          <p:nvSpPr>
            <p:cNvPr id="34" name="Tekstboks 27"/>
            <p:cNvSpPr txBox="1">
              <a:spLocks noChangeArrowheads="1"/>
            </p:cNvSpPr>
            <p:nvPr/>
          </p:nvSpPr>
          <p:spPr bwMode="auto">
            <a:xfrm>
              <a:off x="1463848" y="2675156"/>
              <a:ext cx="3013075" cy="353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Left"/>
              <a:lightRig rig="threePt" dir="t"/>
            </a:scene3d>
          </p:spPr>
          <p:txBody>
            <a:bodyPr wrap="square">
              <a:spAutoFit/>
            </a:bodyPr>
            <a:lstStyle/>
            <a:p>
              <a:pPr algn="just"/>
              <a:endParaRPr lang="da-DK" sz="1600" dirty="0">
                <a:solidFill>
                  <a:schemeClr val="bg2">
                    <a:lumMod val="10000"/>
                  </a:schemeClr>
                </a:solidFill>
                <a:cs typeface="Arial" charset="0"/>
              </a:endParaRPr>
            </a:p>
            <a:p>
              <a:pPr algn="just"/>
              <a:r>
                <a:rPr lang="sq-AL" sz="1600" dirty="0">
                  <a:solidFill>
                    <a:schemeClr val="bg2">
                      <a:lumMod val="10000"/>
                    </a:schemeClr>
                  </a:solidFill>
                </a:rPr>
                <a:t>TIK si një faktor nxitës apo se si dixhitali po ndryshon jetën tonë të përditshme, se si transformon organizimin e punës, ndryshon tregjet ekzistuese dhe krijon mundësi dhe modele të reja biznesi, se si dixhitali krijon të drejta të reja dhe rinovon pjesëmarrjen/bashkëpunimin me Administratën Publike (qeverisje e hapur, transparencë</a:t>
              </a:r>
              <a:r>
                <a:rPr lang="sq-AL" sz="1600" dirty="0" smtClean="0">
                  <a:solidFill>
                    <a:schemeClr val="bg2">
                      <a:lumMod val="10000"/>
                    </a:schemeClr>
                  </a:solidFill>
                </a:rPr>
                <a:t>).</a:t>
              </a:r>
              <a:endParaRPr lang="da-DK" sz="1600" dirty="0">
                <a:solidFill>
                  <a:schemeClr val="bg2">
                    <a:lumMod val="10000"/>
                  </a:schemeClr>
                </a:solidFill>
                <a:cs typeface="Arial" charset="0"/>
              </a:endParaRPr>
            </a:p>
          </p:txBody>
        </p:sp>
      </p:grpSp>
      <p:sp>
        <p:nvSpPr>
          <p:cNvPr id="38" name="Rektangel 31"/>
          <p:cNvSpPr>
            <a:spLocks noChangeArrowheads="1"/>
          </p:cNvSpPr>
          <p:nvPr/>
        </p:nvSpPr>
        <p:spPr bwMode="auto">
          <a:xfrm>
            <a:off x="5166520" y="2804318"/>
            <a:ext cx="3062783" cy="3602038"/>
          </a:xfrm>
          <a:prstGeom prst="rect">
            <a:avLst/>
          </a:prstGeom>
          <a:solidFill>
            <a:srgbClr val="CCCC00"/>
          </a:solidFill>
          <a:ln w="9525">
            <a:solidFill>
              <a:srgbClr val="E1E1E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scene3d>
            <a:camera prst="perspectiveRight"/>
            <a:lightRig rig="threePt" dir="t"/>
          </a:scene3d>
        </p:spPr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rgbClr val="FFFFFF"/>
              </a:solidFill>
              <a:latin typeface="Arial" pitchFamily="34" charset="0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85570" y="3012262"/>
            <a:ext cx="2984252" cy="1477328"/>
          </a:xfrm>
          <a:prstGeom prst="rect">
            <a:avLst/>
          </a:prstGeom>
          <a:scene3d>
            <a:camera prst="perspectiveRigh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sq-AL" dirty="0">
                <a:solidFill>
                  <a:schemeClr val="accent1">
                    <a:lumMod val="10000"/>
                  </a:schemeClr>
                </a:solidFill>
              </a:rPr>
              <a:t>TIK si politikë sektoriale e lidhur me mbështetjen ndaj ndërmarrjeve TIK, kërkimit &amp; inovacionit (TIK si KET - key enabling technologies)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8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28A4C-23D4-4C2A-AB8C-6BAD3FC2256A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EB05-0856-435B-A256-872C6205AB21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gray">
          <a:xfrm>
            <a:off x="336016" y="1083949"/>
            <a:ext cx="782902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</a:pPr>
            <a:r>
              <a:rPr lang="sq-AL" sz="2400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Agjenda dixhitale për Evropën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be 2"/>
          <p:cNvSpPr/>
          <p:nvPr/>
        </p:nvSpPr>
        <p:spPr>
          <a:xfrm>
            <a:off x="95250" y="1881824"/>
            <a:ext cx="1164161" cy="427672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64564" y="3085197"/>
            <a:ext cx="13049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Një 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Treg 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en-US" sz="1600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Vetëm 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Dixhital</a:t>
            </a:r>
            <a:endParaRPr lang="en-US" sz="160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8" name="Cube 7"/>
          <p:cNvSpPr/>
          <p:nvPr/>
        </p:nvSpPr>
        <p:spPr>
          <a:xfrm>
            <a:off x="1409700" y="1891349"/>
            <a:ext cx="1164161" cy="427672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9886" y="3094722"/>
            <a:ext cx="1304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Standarde </a:t>
            </a:r>
            <a:r>
              <a:rPr lang="en-US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</a:t>
            </a:r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he Ndërveprim</a:t>
            </a:r>
            <a:endParaRPr lang="en-US" sz="160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0" name="Cube 9"/>
          <p:cNvSpPr/>
          <p:nvPr/>
        </p:nvSpPr>
        <p:spPr>
          <a:xfrm>
            <a:off x="2686050" y="1891349"/>
            <a:ext cx="1164161" cy="427672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26236" y="3094722"/>
            <a:ext cx="1304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Besim 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en-US" sz="1600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</a:t>
            </a:r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he 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Siguri</a:t>
            </a:r>
            <a:endParaRPr lang="en-US" sz="160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2" name="Cube 11"/>
          <p:cNvSpPr/>
          <p:nvPr/>
        </p:nvSpPr>
        <p:spPr>
          <a:xfrm>
            <a:off x="3990975" y="1891349"/>
            <a:ext cx="1164161" cy="427672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31161" y="3094722"/>
            <a:ext cx="13049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Internet </a:t>
            </a:r>
            <a:r>
              <a:rPr lang="en-US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</a:t>
            </a:r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ë Shpejt</a:t>
            </a:r>
            <a:r>
              <a:rPr lang="en-US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ë</a:t>
            </a:r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en-US" sz="1600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</a:t>
            </a:r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he 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Ultra Të Shpejt</a:t>
            </a:r>
            <a:r>
              <a:rPr lang="en-US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ë</a:t>
            </a:r>
            <a:endParaRPr lang="en-US" sz="160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4" name="Cube 13"/>
          <p:cNvSpPr/>
          <p:nvPr/>
        </p:nvSpPr>
        <p:spPr>
          <a:xfrm>
            <a:off x="5314950" y="1891349"/>
            <a:ext cx="1164161" cy="427672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55136" y="3094722"/>
            <a:ext cx="1304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Kërkim 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en-US" sz="1600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</a:t>
            </a:r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he Inovacion</a:t>
            </a:r>
            <a:endParaRPr lang="en-US" sz="160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6" name="Cube 15"/>
          <p:cNvSpPr/>
          <p:nvPr/>
        </p:nvSpPr>
        <p:spPr>
          <a:xfrm>
            <a:off x="6629400" y="1891349"/>
            <a:ext cx="1164161" cy="427672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15100" y="3094722"/>
            <a:ext cx="12213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Përmirësim </a:t>
            </a:r>
            <a:r>
              <a:rPr lang="en-US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</a:t>
            </a:r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ë Arsimit Aftësive </a:t>
            </a:r>
            <a:r>
              <a:rPr lang="en-US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</a:t>
            </a:r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he 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Përfshirjes Dixhitale</a:t>
            </a:r>
            <a:endParaRPr lang="en-US" sz="160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8" name="Cube 17"/>
          <p:cNvSpPr/>
          <p:nvPr/>
        </p:nvSpPr>
        <p:spPr>
          <a:xfrm>
            <a:off x="7886700" y="1891349"/>
            <a:ext cx="1164161" cy="4276725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26886" y="3094722"/>
            <a:ext cx="13049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Përfitime </a:t>
            </a:r>
            <a:r>
              <a:rPr lang="en-US" sz="1600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</a:t>
            </a:r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ga 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Tik 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en-US" sz="1600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</a:t>
            </a:r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ër 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Shoqërinë </a:t>
            </a:r>
            <a:endParaRPr lang="en-US" sz="1600" dirty="0" smtClean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r>
              <a:rPr lang="en-US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</a:t>
            </a:r>
            <a:r>
              <a:rPr lang="sq-AL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B</a:t>
            </a:r>
            <a:r>
              <a:rPr lang="en-US" sz="1600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</a:t>
            </a:r>
            <a:endParaRPr lang="en-US" sz="160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2425" y="1847850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pic>
        <p:nvPicPr>
          <p:cNvPr id="7170" name="Picture 2" descr="http://europa.eu/about-eu/basic-information/symbols/images/flag_yellow_hi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3808">
            <a:off x="238806" y="1721429"/>
            <a:ext cx="914400" cy="60532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europa.eu/about-eu/basic-information/symbols/images/flag_yellow_hi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3808">
            <a:off x="1543730" y="1721432"/>
            <a:ext cx="914400" cy="60532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europa.eu/about-eu/basic-information/symbols/images/flag_yellow_hi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3808">
            <a:off x="2810930" y="1734643"/>
            <a:ext cx="914400" cy="60532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europa.eu/about-eu/basic-information/symbols/images/flag_yellow_hi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3808">
            <a:off x="4098164" y="1746637"/>
            <a:ext cx="914400" cy="60532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europa.eu/about-eu/basic-information/symbols/images/flag_yellow_hi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3808">
            <a:off x="5449356" y="1729852"/>
            <a:ext cx="914400" cy="60532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europa.eu/about-eu/basic-information/symbols/images/flag_yellow_hi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3808">
            <a:off x="6754281" y="1734970"/>
            <a:ext cx="914400" cy="60532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europa.eu/about-eu/basic-information/symbols/images/flag_yellow_hi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3808">
            <a:off x="8030325" y="1734643"/>
            <a:ext cx="914400" cy="60532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33375" y="5646302"/>
            <a:ext cx="35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28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52575" y="5646302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en-US" sz="28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85371" y="5646302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endParaRPr lang="en-US" sz="28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42671" y="5646302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  <a:endParaRPr lang="en-US" sz="28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85696" y="5627252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28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71571" y="5627252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</a:t>
            </a:r>
            <a:endParaRPr lang="en-US" sz="28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81246" y="5627252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</a:t>
            </a:r>
            <a:endParaRPr lang="en-US" sz="28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60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5299" y="1995416"/>
            <a:ext cx="7991475" cy="3215752"/>
          </a:xfrm>
          <a:prstGeom prst="rect">
            <a:avLst/>
          </a:prstGeom>
          <a:solidFill>
            <a:schemeClr val="tx1"/>
          </a:solidFill>
          <a:ln w="57150" cmpd="dbl">
            <a:solidFill>
              <a:schemeClr val="bg2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q-AL" dirty="0" smtClean="0">
                <a:solidFill>
                  <a:srgbClr val="6600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“Strategjisë Axhenda Dixhitale e Shqipërisë 2014-2020” </a:t>
            </a:r>
            <a:r>
              <a:rPr lang="sq-AL" dirty="0">
                <a:solidFill>
                  <a:srgbClr val="660066"/>
                </a:solidFill>
              </a:rPr>
              <a:t>përcakton vizionin dhe objektivat e zhvillimit për periudhën 2014-2020 si dhe jep drejtimet kryesore të politikave që do të ndiqen për realizimin e këtyre objektivave</a:t>
            </a:r>
            <a:r>
              <a:rPr lang="sq-AL" dirty="0" smtClean="0">
                <a:solidFill>
                  <a:srgbClr val="660066"/>
                </a:solidFill>
              </a:rPr>
              <a:t>.</a:t>
            </a:r>
            <a:endParaRPr lang="en-US" dirty="0" smtClean="0">
              <a:solidFill>
                <a:srgbClr val="660066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66006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. . </a:t>
            </a:r>
          </a:p>
          <a:p>
            <a:pPr marL="1085850" algn="just"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. . . </a:t>
            </a:r>
            <a:r>
              <a:rPr lang="sq-AL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për </a:t>
            </a:r>
            <a:r>
              <a:rPr lang="sq-AL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zhvillimin e </a:t>
            </a:r>
            <a:r>
              <a:rPr lang="sq-AL" dirty="0" smtClean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SHOQËRISË SË INFORMACIONIT NË SHQIPËRI, </a:t>
            </a:r>
            <a:r>
              <a:rPr lang="sq-AL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si dhe mbështetjen për zhvillimin e udhëzimeve të BE dhe detyrat e përcaktuara nga Axhenda Dixhitale e Evropës, duke marrë parasysh </a:t>
            </a:r>
            <a:r>
              <a:rPr lang="sq-AL" u="sng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potencialin social dhe ekonomik të Teknologjive të Informacionit </a:t>
            </a:r>
            <a:r>
              <a:rPr lang="sq-AL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dhe Komunikimit (TIK) dhe Internetit deri më 2020.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9" name="Rectangle 5"/>
          <p:cNvSpPr txBox="1">
            <a:spLocks noChangeArrowheads="1"/>
          </p:cNvSpPr>
          <p:nvPr/>
        </p:nvSpPr>
        <p:spPr bwMode="gray">
          <a:xfrm>
            <a:off x="336016" y="1083949"/>
            <a:ext cx="782902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</a:pPr>
            <a:r>
              <a:rPr lang="en-US" sz="2400" b="1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QËLLIMI 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://www.foe.zu.edu.eg/images/edu_image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1" r="18701" b="39879"/>
          <a:stretch/>
        </p:blipFill>
        <p:spPr bwMode="auto">
          <a:xfrm>
            <a:off x="619125" y="3045249"/>
            <a:ext cx="914400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6325" y="5534025"/>
            <a:ext cx="7088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sq-AL" b="1" dirty="0"/>
              <a:t> 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1" name="Rectangle 5"/>
          <p:cNvSpPr txBox="1">
            <a:spLocks noChangeArrowheads="1"/>
          </p:cNvSpPr>
          <p:nvPr/>
        </p:nvSpPr>
        <p:spPr bwMode="gray">
          <a:xfrm>
            <a:off x="345541" y="550070"/>
            <a:ext cx="525938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</a:rPr>
              <a:t>Drejtimet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</a:rPr>
              <a:t>Kryesore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ektangel 16"/>
          <p:cNvSpPr>
            <a:spLocks noChangeArrowheads="1"/>
          </p:cNvSpPr>
          <p:nvPr/>
        </p:nvSpPr>
        <p:spPr bwMode="auto">
          <a:xfrm>
            <a:off x="1141413" y="1244600"/>
            <a:ext cx="7431087" cy="523875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162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1200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auto">
          <a:xfrm>
            <a:off x="1141413" y="5057775"/>
            <a:ext cx="7431087" cy="523875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162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1200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19" name="Rektangel 18"/>
          <p:cNvSpPr>
            <a:spLocks noChangeArrowheads="1"/>
          </p:cNvSpPr>
          <p:nvPr/>
        </p:nvSpPr>
        <p:spPr bwMode="auto">
          <a:xfrm>
            <a:off x="1141413" y="2516188"/>
            <a:ext cx="7431087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sz="1600" b="1" kern="0" noProof="1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20" name="Rektangel 19"/>
          <p:cNvSpPr>
            <a:spLocks noChangeArrowheads="1"/>
          </p:cNvSpPr>
          <p:nvPr/>
        </p:nvSpPr>
        <p:spPr bwMode="auto">
          <a:xfrm>
            <a:off x="1141413" y="3151188"/>
            <a:ext cx="7431087" cy="523875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162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1200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21" name="Rektangel 20"/>
          <p:cNvSpPr>
            <a:spLocks noChangeArrowheads="1"/>
          </p:cNvSpPr>
          <p:nvPr/>
        </p:nvSpPr>
        <p:spPr bwMode="auto">
          <a:xfrm>
            <a:off x="1141413" y="1879600"/>
            <a:ext cx="7431087" cy="523875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162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1200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22" name="Rektangel 21"/>
          <p:cNvSpPr>
            <a:spLocks noChangeArrowheads="1"/>
          </p:cNvSpPr>
          <p:nvPr/>
        </p:nvSpPr>
        <p:spPr bwMode="auto">
          <a:xfrm>
            <a:off x="1141413" y="3786188"/>
            <a:ext cx="7431087" cy="523875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162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1200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23" name="Rektangel 22"/>
          <p:cNvSpPr>
            <a:spLocks noChangeArrowheads="1"/>
          </p:cNvSpPr>
          <p:nvPr/>
        </p:nvSpPr>
        <p:spPr bwMode="auto">
          <a:xfrm>
            <a:off x="1141413" y="4422775"/>
            <a:ext cx="7431087" cy="523875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162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1200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33801" name="Tekstboks 6"/>
          <p:cNvSpPr txBox="1">
            <a:spLocks noChangeArrowheads="1"/>
          </p:cNvSpPr>
          <p:nvPr/>
        </p:nvSpPr>
        <p:spPr bwMode="auto">
          <a:xfrm>
            <a:off x="1192213" y="1304925"/>
            <a:ext cx="593248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Zhvillimi i infrastrukturës së përparuar të komunikimeve </a:t>
            </a:r>
            <a:r>
              <a:rPr lang="sq-AL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elektronike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2" name="Tekstboks 7"/>
          <p:cNvSpPr txBox="1">
            <a:spLocks noChangeArrowheads="1"/>
          </p:cNvSpPr>
          <p:nvPr/>
        </p:nvSpPr>
        <p:spPr bwMode="auto">
          <a:xfrm>
            <a:off x="1192213" y="5126038"/>
            <a:ext cx="729456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Adresimin e problemeve me Big Data, mbrojtjen e të dhënave personale në “cloud</a:t>
            </a:r>
            <a:r>
              <a:rPr lang="sq-AL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” 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3" name="Tekstboks 8"/>
          <p:cNvSpPr txBox="1">
            <a:spLocks noChangeArrowheads="1"/>
          </p:cNvSpPr>
          <p:nvPr/>
        </p:nvSpPr>
        <p:spPr bwMode="auto">
          <a:xfrm>
            <a:off x="1192213" y="2511425"/>
            <a:ext cx="71135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Ofrimin e shërbimeve elektronike eficente për të arritur kushtet optimale për përmirësimin e cilësisë së jetës dhe zhvillimit ekonomik dhe social të </a:t>
            </a:r>
            <a:r>
              <a:rPr lang="sq-AL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vendit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4" name="Tekstboks 9"/>
          <p:cNvSpPr txBox="1">
            <a:spLocks noChangeArrowheads="1"/>
          </p:cNvSpPr>
          <p:nvPr/>
        </p:nvSpPr>
        <p:spPr bwMode="auto">
          <a:xfrm>
            <a:off x="1192213" y="3805238"/>
            <a:ext cx="72945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Krijimi dhe promovimi i mjediseve të favorshme për biznesin për sipërmarrjen inovative me qëllim krijimin e një ekonomie </a:t>
            </a:r>
            <a:r>
              <a:rPr lang="sq-AL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konkurruese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5" name="Tekstboks 10"/>
          <p:cNvSpPr txBox="1">
            <a:spLocks noChangeArrowheads="1"/>
          </p:cNvSpPr>
          <p:nvPr/>
        </p:nvSpPr>
        <p:spPr bwMode="auto">
          <a:xfrm>
            <a:off x="1192213" y="1874838"/>
            <a:ext cx="7294562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0"/>
              </a:spcAft>
            </a:pPr>
            <a:r>
              <a:rPr lang="sq-AL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Sigurimin e spektrit të mjaftueshëm për zhvillimet në prespektivën e infrastrukturës Broadband </a:t>
            </a:r>
            <a:endParaRPr lang="en-US" sz="120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 algn="just">
              <a:spcBef>
                <a:spcPts val="600"/>
              </a:spcBef>
              <a:spcAft>
                <a:spcPts val="0"/>
              </a:spcAft>
            </a:pPr>
            <a:r>
              <a:rPr lang="sq-AL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 </a:t>
            </a:r>
            <a:r>
              <a:rPr lang="sq-AL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NGN/LTE/5G etj</a:t>
            </a:r>
            <a:r>
              <a:rPr lang="sq-AL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6" name="Tekstboks 11"/>
          <p:cNvSpPr txBox="1">
            <a:spLocks noChangeArrowheads="1"/>
          </p:cNvSpPr>
          <p:nvPr/>
        </p:nvSpPr>
        <p:spPr bwMode="auto">
          <a:xfrm>
            <a:off x="1192213" y="3157538"/>
            <a:ext cx="7380287" cy="53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Forcimi i arsimit modern dhe zhvillimi i sektorit të kërkimit dhe zhvillimit, bazuar në shpikjet më të fundit </a:t>
            </a:r>
            <a:r>
              <a:rPr lang="sq-AL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teknologjike</a:t>
            </a: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07" name="Tekstboks 12"/>
          <p:cNvSpPr txBox="1">
            <a:spLocks noChangeArrowheads="1"/>
          </p:cNvSpPr>
          <p:nvPr/>
        </p:nvSpPr>
        <p:spPr bwMode="auto">
          <a:xfrm>
            <a:off x="1192213" y="4489450"/>
            <a:ext cx="729456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Krijimin e një Sistemi Informacioni Gjeohapësinor Kombëtar dhe Kadastrës </a:t>
            </a:r>
            <a:r>
              <a:rPr lang="sq-AL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Multifunksionale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812" name="Gruppe 68"/>
          <p:cNvGrpSpPr>
            <a:grpSpLocks/>
          </p:cNvGrpSpPr>
          <p:nvPr/>
        </p:nvGrpSpPr>
        <p:grpSpPr bwMode="auto">
          <a:xfrm>
            <a:off x="571500" y="1258888"/>
            <a:ext cx="511175" cy="4313237"/>
            <a:chOff x="571500" y="1858963"/>
            <a:chExt cx="511175" cy="4313237"/>
          </a:xfrm>
        </p:grpSpPr>
        <p:grpSp>
          <p:nvGrpSpPr>
            <p:cNvPr id="33813" name="Gruppe 55"/>
            <p:cNvGrpSpPr>
              <a:grpSpLocks/>
            </p:cNvGrpSpPr>
            <p:nvPr/>
          </p:nvGrpSpPr>
          <p:grpSpPr bwMode="auto">
            <a:xfrm>
              <a:off x="571500" y="1858963"/>
              <a:ext cx="511175" cy="4313237"/>
              <a:chOff x="571500" y="1858963"/>
              <a:chExt cx="511175" cy="4313237"/>
            </a:xfrm>
          </p:grpSpPr>
          <p:sp>
            <p:nvSpPr>
              <p:cNvPr id="43" name="Rektangel 7"/>
              <p:cNvSpPr>
                <a:spLocks noChangeArrowheads="1"/>
              </p:cNvSpPr>
              <p:nvPr/>
            </p:nvSpPr>
            <p:spPr bwMode="auto">
              <a:xfrm>
                <a:off x="571500" y="1858963"/>
                <a:ext cx="511175" cy="512762"/>
              </a:xfrm>
              <a:prstGeom prst="rect">
                <a:avLst/>
              </a:prstGeom>
              <a:gradFill rotWithShape="1">
                <a:gsLst>
                  <a:gs pos="0">
                    <a:srgbClr val="002060"/>
                  </a:gs>
                  <a:gs pos="100000">
                    <a:srgbClr val="1F88C8"/>
                  </a:gs>
                </a:gsLst>
                <a:lin ang="16200000"/>
              </a:gradFill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14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  <p:sp>
            <p:nvSpPr>
              <p:cNvPr id="41" name="Rektangel 40"/>
              <p:cNvSpPr>
                <a:spLocks noChangeArrowheads="1"/>
              </p:cNvSpPr>
              <p:nvPr/>
            </p:nvSpPr>
            <p:spPr bwMode="auto">
              <a:xfrm>
                <a:off x="571500" y="2492375"/>
                <a:ext cx="511175" cy="511175"/>
              </a:xfrm>
              <a:prstGeom prst="rect">
                <a:avLst/>
              </a:prstGeom>
              <a:gradFill rotWithShape="1">
                <a:gsLst>
                  <a:gs pos="0">
                    <a:srgbClr val="002060"/>
                  </a:gs>
                  <a:gs pos="100000">
                    <a:srgbClr val="1F88C8"/>
                  </a:gs>
                </a:gsLst>
                <a:lin ang="16200000"/>
              </a:gradFill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14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  <p:sp>
            <p:nvSpPr>
              <p:cNvPr id="39" name="Rektangel 11"/>
              <p:cNvSpPr>
                <a:spLocks noChangeArrowheads="1"/>
              </p:cNvSpPr>
              <p:nvPr/>
            </p:nvSpPr>
            <p:spPr bwMode="auto">
              <a:xfrm>
                <a:off x="571500" y="3125788"/>
                <a:ext cx="511175" cy="511175"/>
              </a:xfrm>
              <a:prstGeom prst="rect">
                <a:avLst/>
              </a:prstGeom>
              <a:gradFill rotWithShape="1">
                <a:gsLst>
                  <a:gs pos="0">
                    <a:srgbClr val="002060"/>
                  </a:gs>
                  <a:gs pos="100000">
                    <a:srgbClr val="1F88C8"/>
                  </a:gs>
                </a:gsLst>
                <a:lin ang="16200000"/>
              </a:gradFill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14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  <p:sp>
            <p:nvSpPr>
              <p:cNvPr id="37" name="Rektangel 13"/>
              <p:cNvSpPr>
                <a:spLocks noChangeArrowheads="1"/>
              </p:cNvSpPr>
              <p:nvPr/>
            </p:nvSpPr>
            <p:spPr bwMode="auto">
              <a:xfrm>
                <a:off x="571500" y="3762375"/>
                <a:ext cx="511175" cy="508000"/>
              </a:xfrm>
              <a:prstGeom prst="rect">
                <a:avLst/>
              </a:prstGeom>
              <a:gradFill rotWithShape="1">
                <a:gsLst>
                  <a:gs pos="0">
                    <a:srgbClr val="002060"/>
                  </a:gs>
                  <a:gs pos="100000">
                    <a:srgbClr val="1F88C8"/>
                  </a:gs>
                </a:gsLst>
                <a:lin ang="16200000"/>
              </a:gradFill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14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  <p:sp>
            <p:nvSpPr>
              <p:cNvPr id="35" name="Rektangel 34"/>
              <p:cNvSpPr>
                <a:spLocks noChangeArrowheads="1"/>
              </p:cNvSpPr>
              <p:nvPr/>
            </p:nvSpPr>
            <p:spPr bwMode="auto">
              <a:xfrm>
                <a:off x="571500" y="4395788"/>
                <a:ext cx="511175" cy="511175"/>
              </a:xfrm>
              <a:prstGeom prst="rect">
                <a:avLst/>
              </a:prstGeom>
              <a:gradFill rotWithShape="1">
                <a:gsLst>
                  <a:gs pos="0">
                    <a:srgbClr val="002060"/>
                  </a:gs>
                  <a:gs pos="100000">
                    <a:srgbClr val="1F88C8"/>
                  </a:gs>
                </a:gsLst>
                <a:lin ang="16200000"/>
              </a:gradFill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14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  <p:sp>
            <p:nvSpPr>
              <p:cNvPr id="33" name="Rektangel 23"/>
              <p:cNvSpPr>
                <a:spLocks noChangeArrowheads="1"/>
              </p:cNvSpPr>
              <p:nvPr/>
            </p:nvSpPr>
            <p:spPr bwMode="auto">
              <a:xfrm>
                <a:off x="571500" y="5027613"/>
                <a:ext cx="511175" cy="512762"/>
              </a:xfrm>
              <a:prstGeom prst="rect">
                <a:avLst/>
              </a:prstGeom>
              <a:gradFill rotWithShape="1">
                <a:gsLst>
                  <a:gs pos="0">
                    <a:srgbClr val="002060"/>
                  </a:gs>
                  <a:gs pos="100000">
                    <a:srgbClr val="1F88C8"/>
                  </a:gs>
                </a:gsLst>
                <a:lin ang="16200000"/>
              </a:gradFill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14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  <p:sp>
            <p:nvSpPr>
              <p:cNvPr id="31" name="Rektangel 26"/>
              <p:cNvSpPr>
                <a:spLocks noChangeArrowheads="1"/>
              </p:cNvSpPr>
              <p:nvPr/>
            </p:nvSpPr>
            <p:spPr bwMode="auto">
              <a:xfrm>
                <a:off x="571500" y="5661025"/>
                <a:ext cx="511175" cy="511175"/>
              </a:xfrm>
              <a:prstGeom prst="rect">
                <a:avLst/>
              </a:prstGeom>
              <a:gradFill rotWithShape="1">
                <a:gsLst>
                  <a:gs pos="0">
                    <a:srgbClr val="002060"/>
                  </a:gs>
                  <a:gs pos="100000">
                    <a:srgbClr val="1F88C8"/>
                  </a:gs>
                </a:gsLst>
                <a:lin ang="16200000"/>
              </a:gradFill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14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</p:grpSp>
        <p:sp>
          <p:nvSpPr>
            <p:cNvPr id="62" name="Tekstboks 8"/>
            <p:cNvSpPr txBox="1">
              <a:spLocks noChangeArrowheads="1"/>
            </p:cNvSpPr>
            <p:nvPr/>
          </p:nvSpPr>
          <p:spPr bwMode="auto">
            <a:xfrm>
              <a:off x="592138" y="1989138"/>
              <a:ext cx="479425" cy="27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algn="tl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a-DK" sz="1200" dirty="0">
                  <a:latin typeface="Arial" pitchFamily="34" charset="0"/>
                  <a:ea typeface="ＭＳ Ｐゴシック" pitchFamily="-97" charset="-128"/>
                </a:rPr>
                <a:t>1</a:t>
              </a:r>
            </a:p>
          </p:txBody>
        </p:sp>
        <p:sp>
          <p:nvSpPr>
            <p:cNvPr id="63" name="Tekstboks 62"/>
            <p:cNvSpPr txBox="1">
              <a:spLocks noChangeArrowheads="1"/>
            </p:cNvSpPr>
            <p:nvPr/>
          </p:nvSpPr>
          <p:spPr bwMode="auto">
            <a:xfrm>
              <a:off x="592138" y="2641600"/>
              <a:ext cx="479425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algn="tl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a-DK" sz="1200" dirty="0">
                  <a:latin typeface="Arial" pitchFamily="34" charset="0"/>
                  <a:ea typeface="ＭＳ Ｐゴシック" pitchFamily="-97" charset="-128"/>
                </a:rPr>
                <a:t>2</a:t>
              </a:r>
            </a:p>
          </p:txBody>
        </p:sp>
        <p:sp>
          <p:nvSpPr>
            <p:cNvPr id="64" name="Tekstboks 63"/>
            <p:cNvSpPr txBox="1">
              <a:spLocks noChangeArrowheads="1"/>
            </p:cNvSpPr>
            <p:nvPr/>
          </p:nvSpPr>
          <p:spPr bwMode="auto">
            <a:xfrm>
              <a:off x="592138" y="3255963"/>
              <a:ext cx="479425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algn="tl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a-DK" sz="1200" dirty="0">
                  <a:latin typeface="Arial" pitchFamily="34" charset="0"/>
                  <a:ea typeface="ＭＳ Ｐゴシック" pitchFamily="-97" charset="-128"/>
                </a:rPr>
                <a:t>3</a:t>
              </a:r>
            </a:p>
          </p:txBody>
        </p:sp>
        <p:sp>
          <p:nvSpPr>
            <p:cNvPr id="65" name="Tekstboks 64"/>
            <p:cNvSpPr txBox="1">
              <a:spLocks noChangeArrowheads="1"/>
            </p:cNvSpPr>
            <p:nvPr/>
          </p:nvSpPr>
          <p:spPr bwMode="auto">
            <a:xfrm>
              <a:off x="592138" y="3884613"/>
              <a:ext cx="47942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algn="tl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a-DK" sz="1200" dirty="0">
                  <a:latin typeface="Arial" pitchFamily="34" charset="0"/>
                  <a:ea typeface="ＭＳ Ｐゴシック" pitchFamily="-97" charset="-128"/>
                </a:rPr>
                <a:t>4</a:t>
              </a:r>
            </a:p>
          </p:txBody>
        </p:sp>
        <p:sp>
          <p:nvSpPr>
            <p:cNvPr id="66" name="Tekstboks 21"/>
            <p:cNvSpPr txBox="1">
              <a:spLocks noChangeArrowheads="1"/>
            </p:cNvSpPr>
            <p:nvPr/>
          </p:nvSpPr>
          <p:spPr bwMode="auto">
            <a:xfrm>
              <a:off x="592138" y="4525963"/>
              <a:ext cx="479425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algn="tl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a-DK" sz="1200" dirty="0">
                  <a:latin typeface="Arial" pitchFamily="34" charset="0"/>
                  <a:ea typeface="ＭＳ Ｐゴシック" pitchFamily="-97" charset="-128"/>
                </a:rPr>
                <a:t>5</a:t>
              </a:r>
            </a:p>
          </p:txBody>
        </p:sp>
        <p:sp>
          <p:nvSpPr>
            <p:cNvPr id="67" name="Tekstboks 24"/>
            <p:cNvSpPr txBox="1">
              <a:spLocks noChangeArrowheads="1"/>
            </p:cNvSpPr>
            <p:nvPr/>
          </p:nvSpPr>
          <p:spPr bwMode="auto">
            <a:xfrm>
              <a:off x="592138" y="5157788"/>
              <a:ext cx="479425" cy="27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algn="tl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a-DK" sz="1200" dirty="0">
                  <a:latin typeface="Arial" pitchFamily="34" charset="0"/>
                  <a:ea typeface="ＭＳ Ｐゴシック" pitchFamily="-97" charset="-128"/>
                </a:rPr>
                <a:t>6</a:t>
              </a:r>
            </a:p>
          </p:txBody>
        </p:sp>
        <p:sp>
          <p:nvSpPr>
            <p:cNvPr id="68" name="Tekstboks 27"/>
            <p:cNvSpPr txBox="1">
              <a:spLocks noChangeArrowheads="1"/>
            </p:cNvSpPr>
            <p:nvPr/>
          </p:nvSpPr>
          <p:spPr bwMode="auto">
            <a:xfrm>
              <a:off x="592138" y="5783263"/>
              <a:ext cx="479425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algn="tl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a-DK" sz="1200" dirty="0">
                  <a:latin typeface="Arial" pitchFamily="34" charset="0"/>
                  <a:ea typeface="ＭＳ Ｐゴシック" pitchFamily="-97" charset="-128"/>
                </a:rPr>
                <a:t>7</a:t>
              </a:r>
            </a:p>
          </p:txBody>
        </p:sp>
      </p:grpSp>
      <p:sp>
        <p:nvSpPr>
          <p:cNvPr id="38" name="Rektangel 17"/>
          <p:cNvSpPr>
            <a:spLocks noChangeArrowheads="1"/>
          </p:cNvSpPr>
          <p:nvPr/>
        </p:nvSpPr>
        <p:spPr bwMode="auto">
          <a:xfrm>
            <a:off x="1122363" y="5667375"/>
            <a:ext cx="7431087" cy="523875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162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1200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40" name="Tekstboks 7"/>
          <p:cNvSpPr txBox="1">
            <a:spLocks noChangeArrowheads="1"/>
          </p:cNvSpPr>
          <p:nvPr/>
        </p:nvSpPr>
        <p:spPr bwMode="auto">
          <a:xfrm>
            <a:off x="1173163" y="5735638"/>
            <a:ext cx="729456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</a:pPr>
            <a:r>
              <a:rPr lang="sq-AL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Mbrojtjen e IPR në fushën e internetit;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sq-AL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Promovimin e  </a:t>
            </a:r>
            <a:r>
              <a:rPr lang="sq-AL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e-Commerce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ktangel 26"/>
          <p:cNvSpPr>
            <a:spLocks noChangeArrowheads="1"/>
          </p:cNvSpPr>
          <p:nvPr/>
        </p:nvSpPr>
        <p:spPr bwMode="auto">
          <a:xfrm>
            <a:off x="581025" y="5661025"/>
            <a:ext cx="511175" cy="511175"/>
          </a:xfrm>
          <a:prstGeom prst="rect">
            <a:avLst/>
          </a:prstGeom>
          <a:gradFill rotWithShape="1">
            <a:gsLst>
              <a:gs pos="0">
                <a:srgbClr val="002060"/>
              </a:gs>
              <a:gs pos="100000">
                <a:srgbClr val="1F88C8"/>
              </a:gs>
            </a:gsLst>
            <a:lin ang="16200000"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indent="-342900" algn="ctr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sz="1400" b="1" kern="0" noProof="1">
              <a:solidFill>
                <a:sysClr val="window" lastClr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44" name="Tekstboks 27"/>
          <p:cNvSpPr txBox="1">
            <a:spLocks noChangeArrowheads="1"/>
          </p:cNvSpPr>
          <p:nvPr/>
        </p:nvSpPr>
        <p:spPr bwMode="auto">
          <a:xfrm>
            <a:off x="601663" y="5783263"/>
            <a:ext cx="4794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tl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da-DK" sz="1200" dirty="0" smtClean="0">
                <a:latin typeface="Arial" pitchFamily="34" charset="0"/>
                <a:ea typeface="ＭＳ Ｐゴシック" pitchFamily="-97" charset="-128"/>
              </a:rPr>
              <a:t>8</a:t>
            </a:r>
            <a:endParaRPr lang="da-DK" sz="1200" dirty="0"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45" name="Rektangel 17"/>
          <p:cNvSpPr>
            <a:spLocks noChangeArrowheads="1"/>
          </p:cNvSpPr>
          <p:nvPr/>
        </p:nvSpPr>
        <p:spPr bwMode="auto">
          <a:xfrm>
            <a:off x="1112838" y="6276975"/>
            <a:ext cx="7431087" cy="523875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16200000"/>
          </a:gra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sz="1200" dirty="0">
              <a:solidFill>
                <a:srgbClr val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46" name="Tekstboks 7"/>
          <p:cNvSpPr txBox="1">
            <a:spLocks noChangeArrowheads="1"/>
          </p:cNvSpPr>
          <p:nvPr/>
        </p:nvSpPr>
        <p:spPr bwMode="auto">
          <a:xfrm>
            <a:off x="1163638" y="6345238"/>
            <a:ext cx="7294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sq-AL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Promovimi i e-Zyrave me një ndalesë për qeverisjen </a:t>
            </a:r>
            <a:r>
              <a:rPr lang="sq-AL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vendore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ktangel 26"/>
          <p:cNvSpPr>
            <a:spLocks noChangeArrowheads="1"/>
          </p:cNvSpPr>
          <p:nvPr/>
        </p:nvSpPr>
        <p:spPr bwMode="auto">
          <a:xfrm>
            <a:off x="571500" y="6270625"/>
            <a:ext cx="511175" cy="511175"/>
          </a:xfrm>
          <a:prstGeom prst="rect">
            <a:avLst/>
          </a:prstGeom>
          <a:gradFill rotWithShape="1">
            <a:gsLst>
              <a:gs pos="0">
                <a:srgbClr val="002060"/>
              </a:gs>
              <a:gs pos="100000">
                <a:srgbClr val="1F88C8"/>
              </a:gs>
            </a:gsLst>
            <a:lin ang="16200000"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indent="-342900" algn="ctr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sz="1400" b="1" kern="0" noProof="1">
              <a:solidFill>
                <a:sysClr val="window" lastClr="FFFFFF"/>
              </a:solidFill>
              <a:latin typeface="Arial" pitchFamily="34" charset="0"/>
              <a:ea typeface="ＭＳ Ｐゴシック" pitchFamily="-97" charset="-128"/>
            </a:endParaRPr>
          </a:p>
        </p:txBody>
      </p:sp>
      <p:sp>
        <p:nvSpPr>
          <p:cNvPr id="48" name="Tekstboks 27"/>
          <p:cNvSpPr txBox="1">
            <a:spLocks noChangeArrowheads="1"/>
          </p:cNvSpPr>
          <p:nvPr/>
        </p:nvSpPr>
        <p:spPr bwMode="auto">
          <a:xfrm>
            <a:off x="592138" y="6392863"/>
            <a:ext cx="4794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tl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da-DK" sz="1200" dirty="0">
                <a:latin typeface="Arial" pitchFamily="34" charset="0"/>
                <a:ea typeface="ＭＳ Ｐゴシック" pitchFamily="-97" charset="-128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 txBox="1">
            <a:spLocks noChangeArrowheads="1"/>
          </p:cNvSpPr>
          <p:nvPr/>
        </p:nvSpPr>
        <p:spPr bwMode="gray">
          <a:xfrm>
            <a:off x="336016" y="1083949"/>
            <a:ext cx="782902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defTabSz="914400" eaLnBrk="0" hangingPunct="0">
              <a:lnSpc>
                <a:spcPct val="95000"/>
              </a:lnSpc>
            </a:pPr>
            <a:r>
              <a:rPr lang="en-US" sz="2400" b="1" dirty="0" err="1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Parimet</a:t>
            </a:r>
            <a:r>
              <a:rPr lang="en-US" sz="2400" b="1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Tona</a:t>
            </a:r>
            <a:r>
              <a:rPr lang="en-US" sz="2400" b="1" dirty="0" smtClean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 descr="C:\Documents and Settings\ERGYS TEMALI\Desktop\gysi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5" y="2123606"/>
            <a:ext cx="3376719" cy="253254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35991" y="1962835"/>
            <a:ext cx="2788184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</a:rPr>
              <a:t>Bashkëpunimi ndërkufitar, rajonal e më tej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6225" y="3611966"/>
            <a:ext cx="2447925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</a:rPr>
              <a:t>Bashkëpunim Qeveri Qendrore – Qeveri Vendore (3QV</a:t>
            </a:r>
            <a:r>
              <a:rPr lang="sq-AL" b="1" dirty="0" smtClean="0">
                <a:solidFill>
                  <a:schemeClr val="bg2">
                    <a:lumMod val="10000"/>
                  </a:schemeClr>
                </a:solidFill>
              </a:rPr>
              <a:t>)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2650" y="4988536"/>
            <a:ext cx="2724150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</a:rPr>
              <a:t>Besimi dhe Siguria e rrjeteve dhe informacionit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</a:rPr>
              <a:t>Efektiviteti dhe eficensa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96264" y="1999123"/>
            <a:ext cx="2359345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</a:rPr>
              <a:t>Cilësia e përmbajtjes dixhitale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45570" y="3729035"/>
            <a:ext cx="220980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</a:rPr>
              <a:t>Bashkëpunim - Partneritet Publik Privat (PPP)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7762" y="5242254"/>
            <a:ext cx="2274164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sq-AL" b="1" dirty="0">
                <a:solidFill>
                  <a:schemeClr val="bg2">
                    <a:lumMod val="10000"/>
                  </a:schemeClr>
                </a:solidFill>
              </a:rPr>
              <a:t>Neutraliteti Teknologjik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Ellipse 44"/>
          <p:cNvSpPr/>
          <p:nvPr/>
        </p:nvSpPr>
        <p:spPr>
          <a:xfrm>
            <a:off x="97891" y="1765463"/>
            <a:ext cx="530352" cy="533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 l="-1000" t="-1000" r="-1000" b="-1000"/>
            </a:stretch>
          </a:blipFill>
          <a:ln>
            <a:noFill/>
          </a:ln>
          <a:effectLst>
            <a:innerShdw blurRad="254000">
              <a:prstClr val="black">
                <a:alpha val="50000"/>
              </a:prstClr>
            </a:inn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de-DE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Ellipse 44"/>
          <p:cNvSpPr/>
          <p:nvPr/>
        </p:nvSpPr>
        <p:spPr>
          <a:xfrm>
            <a:off x="97891" y="3508538"/>
            <a:ext cx="530352" cy="533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 l="-1000" t="-1000" r="-1000" b="-1000"/>
            </a:stretch>
          </a:blipFill>
          <a:ln>
            <a:noFill/>
          </a:ln>
          <a:effectLst>
            <a:innerShdw blurRad="254000">
              <a:prstClr val="black">
                <a:alpha val="50000"/>
              </a:prstClr>
            </a:inn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de-DE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Ellipse 44"/>
          <p:cNvSpPr/>
          <p:nvPr/>
        </p:nvSpPr>
        <p:spPr>
          <a:xfrm>
            <a:off x="1812391" y="4975554"/>
            <a:ext cx="530352" cy="533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 l="-1000" t="-1000" r="-1000" b="-1000"/>
            </a:stretch>
          </a:blipFill>
          <a:ln>
            <a:noFill/>
          </a:ln>
          <a:effectLst>
            <a:innerShdw blurRad="254000">
              <a:prstClr val="black">
                <a:alpha val="50000"/>
              </a:prstClr>
            </a:inn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de-DE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Ellipse 44"/>
          <p:cNvSpPr/>
          <p:nvPr/>
        </p:nvSpPr>
        <p:spPr>
          <a:xfrm>
            <a:off x="5412841" y="5095728"/>
            <a:ext cx="530352" cy="533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 l="-1000" t="-1000" r="-1000" b="-1000"/>
            </a:stretch>
          </a:blipFill>
          <a:ln>
            <a:noFill/>
          </a:ln>
          <a:effectLst>
            <a:innerShdw blurRad="254000">
              <a:prstClr val="black">
                <a:alpha val="50000"/>
              </a:prstClr>
            </a:inn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de-DE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44"/>
          <p:cNvSpPr/>
          <p:nvPr/>
        </p:nvSpPr>
        <p:spPr>
          <a:xfrm>
            <a:off x="8322402" y="3388852"/>
            <a:ext cx="530352" cy="533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 l="-1000" t="-1000" r="-1000" b="-1000"/>
            </a:stretch>
          </a:blipFill>
          <a:ln>
            <a:noFill/>
          </a:ln>
          <a:effectLst>
            <a:innerShdw blurRad="254000">
              <a:prstClr val="black">
                <a:alpha val="50000"/>
              </a:prstClr>
            </a:inn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de-DE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Ellipse 44"/>
          <p:cNvSpPr/>
          <p:nvPr/>
        </p:nvSpPr>
        <p:spPr>
          <a:xfrm>
            <a:off x="8322402" y="1598384"/>
            <a:ext cx="530352" cy="5334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 l="-1000" t="-1000" r="-1000" b="-1000"/>
            </a:stretch>
          </a:blipFill>
          <a:ln>
            <a:noFill/>
          </a:ln>
          <a:effectLst>
            <a:innerShdw blurRad="254000">
              <a:prstClr val="black">
                <a:alpha val="50000"/>
              </a:prstClr>
            </a:inn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de-DE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1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Brugerdefineret 6">
      <a:dk1>
        <a:srgbClr val="FFFCF9"/>
      </a:dk1>
      <a:lt1>
        <a:sysClr val="window" lastClr="FFFFFF"/>
      </a:lt1>
      <a:dk2>
        <a:srgbClr val="D7D8D9"/>
      </a:dk2>
      <a:lt2>
        <a:srgbClr val="FFFFFF"/>
      </a:lt2>
      <a:accent1>
        <a:srgbClr val="E6E6E6"/>
      </a:accent1>
      <a:accent2>
        <a:srgbClr val="F9AF18"/>
      </a:accent2>
      <a:accent3>
        <a:srgbClr val="78C5DD"/>
      </a:accent3>
      <a:accent4>
        <a:srgbClr val="0081BE"/>
      </a:accent4>
      <a:accent5>
        <a:srgbClr val="FAB900"/>
      </a:accent5>
      <a:accent6>
        <a:srgbClr val="E7711C"/>
      </a:accent6>
      <a:hlink>
        <a:srgbClr val="7EB220"/>
      </a:hlink>
      <a:folHlink>
        <a:srgbClr val="7EB2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Kontortema">
  <a:themeElements>
    <a:clrScheme name="Brugerdefineret 6">
      <a:dk1>
        <a:srgbClr val="FFFCF9"/>
      </a:dk1>
      <a:lt1>
        <a:sysClr val="window" lastClr="FFFFFF"/>
      </a:lt1>
      <a:dk2>
        <a:srgbClr val="D7D8D9"/>
      </a:dk2>
      <a:lt2>
        <a:srgbClr val="FFFFFF"/>
      </a:lt2>
      <a:accent1>
        <a:srgbClr val="E6E6E6"/>
      </a:accent1>
      <a:accent2>
        <a:srgbClr val="F9AF18"/>
      </a:accent2>
      <a:accent3>
        <a:srgbClr val="78C5DD"/>
      </a:accent3>
      <a:accent4>
        <a:srgbClr val="0081BE"/>
      </a:accent4>
      <a:accent5>
        <a:srgbClr val="FAB900"/>
      </a:accent5>
      <a:accent6>
        <a:srgbClr val="E7711C"/>
      </a:accent6>
      <a:hlink>
        <a:srgbClr val="7EB220"/>
      </a:hlink>
      <a:folHlink>
        <a:srgbClr val="7EB2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9BBA6B9-B48C-44AD-AF18-A0802220E2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World wide web technology presentation</Template>
  <TotalTime>309</TotalTime>
  <Words>1406</Words>
  <Application>Microsoft Office PowerPoint</Application>
  <PresentationFormat>On-screen Show (4:3)</PresentationFormat>
  <Paragraphs>228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Kontortema</vt:lpstr>
      <vt:lpstr>1_Kontortema</vt:lpstr>
      <vt:lpstr>AXHENDA DIXHITALE  E SHQIPËRISË  2014 –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Jusilda Bocaj</dc:creator>
  <cp:lastModifiedBy>Erida Dobrushi</cp:lastModifiedBy>
  <cp:revision>43</cp:revision>
  <dcterms:created xsi:type="dcterms:W3CDTF">2014-10-30T13:34:32Z</dcterms:created>
  <dcterms:modified xsi:type="dcterms:W3CDTF">2014-11-06T16:39:27Z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TC018754689991</vt:lpwstr>
  </property>
</Properties>
</file>